
<file path=[Content_Types].xml><?xml version="1.0" encoding="utf-8"?>
<Types xmlns="http://schemas.openxmlformats.org/package/2006/content-types">
  <Default Extension="bin" ContentType="image/png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embeddings/oleObject3.bin" ContentType="application/vnd.openxmlformats-officedocument.oleObject"/>
  <Override PartName="/ppt/embeddings/oleObject4.bin" ContentType="application/vnd.openxmlformats-officedocument.oleObject"/>
  <Override PartName="/ppt/embeddings/oleObject5.bin" ContentType="application/vnd.openxmlformats-officedocument.oleObject"/>
  <Override PartName="/ppt/embeddings/oleObject6.bin" ContentType="application/vnd.openxmlformats-officedocument.oleObject"/>
  <Override PartName="/ppt/embeddings/oleObject7.bin" ContentType="application/vnd.openxmlformats-officedocument.oleObject"/>
  <Override PartName="/ppt/embeddings/oleObject8.bin" ContentType="application/vnd.openxmlformats-officedocument.oleObject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2.xml" ContentType="application/vnd.openxmlformats-officedocument.presentationml.tags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48" r:id="rId1"/>
  </p:sldMasterIdLst>
  <p:notesMasterIdLst>
    <p:notesMasterId r:id="rId65"/>
  </p:notesMasterIdLst>
  <p:handoutMasterIdLst>
    <p:handoutMasterId r:id="rId66"/>
  </p:handoutMasterIdLst>
  <p:sldIdLst>
    <p:sldId id="261" r:id="rId2"/>
    <p:sldId id="332" r:id="rId3"/>
    <p:sldId id="490" r:id="rId4"/>
    <p:sldId id="383" r:id="rId5"/>
    <p:sldId id="329" r:id="rId6"/>
    <p:sldId id="390" r:id="rId7"/>
    <p:sldId id="331" r:id="rId8"/>
    <p:sldId id="495" r:id="rId9"/>
    <p:sldId id="385" r:id="rId10"/>
    <p:sldId id="493" r:id="rId11"/>
    <p:sldId id="339" r:id="rId12"/>
    <p:sldId id="344" r:id="rId13"/>
    <p:sldId id="358" r:id="rId14"/>
    <p:sldId id="500" r:id="rId15"/>
    <p:sldId id="324" r:id="rId16"/>
    <p:sldId id="414" r:id="rId17"/>
    <p:sldId id="325" r:id="rId18"/>
    <p:sldId id="326" r:id="rId19"/>
    <p:sldId id="327" r:id="rId20"/>
    <p:sldId id="373" r:id="rId21"/>
    <p:sldId id="323" r:id="rId22"/>
    <p:sldId id="328" r:id="rId23"/>
    <p:sldId id="480" r:id="rId24"/>
    <p:sldId id="497" r:id="rId25"/>
    <p:sldId id="498" r:id="rId26"/>
    <p:sldId id="499" r:id="rId27"/>
    <p:sldId id="496" r:id="rId28"/>
    <p:sldId id="384" r:id="rId29"/>
    <p:sldId id="481" r:id="rId30"/>
    <p:sldId id="340" r:id="rId31"/>
    <p:sldId id="477" r:id="rId32"/>
    <p:sldId id="341" r:id="rId33"/>
    <p:sldId id="343" r:id="rId34"/>
    <p:sldId id="360" r:id="rId35"/>
    <p:sldId id="411" r:id="rId36"/>
    <p:sldId id="494" r:id="rId37"/>
    <p:sldId id="335" r:id="rId38"/>
    <p:sldId id="336" r:id="rId39"/>
    <p:sldId id="464" r:id="rId40"/>
    <p:sldId id="346" r:id="rId41"/>
    <p:sldId id="337" r:id="rId42"/>
    <p:sldId id="338" r:id="rId43"/>
    <p:sldId id="349" r:id="rId44"/>
    <p:sldId id="415" r:id="rId45"/>
    <p:sldId id="348" r:id="rId46"/>
    <p:sldId id="350" r:id="rId47"/>
    <p:sldId id="351" r:id="rId48"/>
    <p:sldId id="416" r:id="rId49"/>
    <p:sldId id="352" r:id="rId50"/>
    <p:sldId id="354" r:id="rId51"/>
    <p:sldId id="488" r:id="rId52"/>
    <p:sldId id="355" r:id="rId53"/>
    <p:sldId id="491" r:id="rId54"/>
    <p:sldId id="361" r:id="rId55"/>
    <p:sldId id="362" r:id="rId56"/>
    <p:sldId id="492" r:id="rId57"/>
    <p:sldId id="371" r:id="rId58"/>
    <p:sldId id="465" r:id="rId59"/>
    <p:sldId id="363" r:id="rId60"/>
    <p:sldId id="484" r:id="rId61"/>
    <p:sldId id="486" r:id="rId62"/>
    <p:sldId id="501" r:id="rId63"/>
    <p:sldId id="260" r:id="rId64"/>
  </p:sldIdLst>
  <p:sldSz cx="12188825" cy="6858000"/>
  <p:notesSz cx="6797675" cy="9926638"/>
  <p:defaultTextStyle>
    <a:defPPr>
      <a:defRPr lang="en-US"/>
    </a:defPPr>
    <a:lvl1pPr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1pPr>
    <a:lvl2pPr marL="609493"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2pPr>
    <a:lvl3pPr marL="1218987"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3pPr>
    <a:lvl4pPr marL="1828480"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4pPr>
    <a:lvl5pPr marL="2437973"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5pPr>
    <a:lvl6pPr marL="3047467" algn="l" defTabSz="1218987" rtl="0" eaLnBrk="1" latinLnBrk="0" hangingPunct="1"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6pPr>
    <a:lvl7pPr marL="3656960" algn="l" defTabSz="1218987" rtl="0" eaLnBrk="1" latinLnBrk="0" hangingPunct="1"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7pPr>
    <a:lvl8pPr marL="4266453" algn="l" defTabSz="1218987" rtl="0" eaLnBrk="1" latinLnBrk="0" hangingPunct="1"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8pPr>
    <a:lvl9pPr marL="4875947" algn="l" defTabSz="1218987" rtl="0" eaLnBrk="1" latinLnBrk="0" hangingPunct="1"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4" orient="horz" pos="295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 userDrawn="1">
          <p15:clr>
            <a:srgbClr val="A4A3A4"/>
          </p15:clr>
        </p15:guide>
        <p15:guide id="2" pos="2141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546"/>
    <a:srgbClr val="0000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489" autoAdjust="0"/>
    <p:restoredTop sz="93469" autoAdjust="0"/>
  </p:normalViewPr>
  <p:slideViewPr>
    <p:cSldViewPr snapToGrid="0" snapToObjects="1" showGuides="1">
      <p:cViewPr varScale="1">
        <p:scale>
          <a:sx n="119" d="100"/>
          <a:sy n="119" d="100"/>
        </p:scale>
        <p:origin x="992" y="192"/>
      </p:cViewPr>
      <p:guideLst>
        <p:guide orient="horz" pos="2954"/>
        <p:guide pos="3839"/>
      </p:guideLst>
    </p:cSldViewPr>
  </p:slideViewPr>
  <p:outlineViewPr>
    <p:cViewPr>
      <p:scale>
        <a:sx n="33" d="100"/>
        <a:sy n="33" d="100"/>
      </p:scale>
      <p:origin x="0" y="-3796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napToObjects="1">
      <p:cViewPr varScale="1">
        <p:scale>
          <a:sx n="87" d="100"/>
          <a:sy n="87" d="100"/>
        </p:scale>
        <p:origin x="3762" y="72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0443" y="0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994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8583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994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0443" y="9428583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fld id="{88DF0C21-DE6B-488F-B9D9-B7FE08733B70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158050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0443" y="0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717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2075" y="744538"/>
            <a:ext cx="6613525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768" y="4715153"/>
            <a:ext cx="5438140" cy="4466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8583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0443" y="9428583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4503906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1pPr>
    <a:lvl2pPr marL="609493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2pPr>
    <a:lvl3pPr marL="1218987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3pPr>
    <a:lvl4pPr marL="1828480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4pPr>
    <a:lvl5pPr marL="2437973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 smtClean="0"/>
              <a:pPr>
                <a:defRPr/>
              </a:pPr>
              <a:t>18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755201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 smtClean="0"/>
              <a:pPr>
                <a:defRPr/>
              </a:pPr>
              <a:t>30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226921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 smtClean="0"/>
              <a:pPr>
                <a:defRPr/>
              </a:pPr>
              <a:t>31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608036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 smtClean="0"/>
              <a:pPr>
                <a:defRPr/>
              </a:pPr>
              <a:t>49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895444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 smtClean="0"/>
              <a:pPr>
                <a:defRPr/>
              </a:pPr>
              <a:t>53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162342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 smtClean="0"/>
              <a:pPr>
                <a:defRPr/>
              </a:pPr>
              <a:t>61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648778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 smtClean="0"/>
              <a:pPr>
                <a:defRPr/>
              </a:pPr>
              <a:t>62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819786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63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31242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bin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emf"/><Relationship Id="rId4" Type="http://schemas.openxmlformats.org/officeDocument/2006/relationships/image" Target="../media/image6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emf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emf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Farvet baggrund"/>
          <p:cNvPicPr preferRelativeResize="0"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</p:spPr>
      </p:pic>
      <p:sp>
        <p:nvSpPr>
          <p:cNvPr id="34819" name="Title 1"/>
          <p:cNvSpPr>
            <a:spLocks noGrp="1" noChangeArrowheads="1"/>
          </p:cNvSpPr>
          <p:nvPr>
            <p:ph type="ctrTitle"/>
          </p:nvPr>
        </p:nvSpPr>
        <p:spPr>
          <a:xfrm>
            <a:off x="985838" y="2482343"/>
            <a:ext cx="10220325" cy="1661993"/>
          </a:xfrm>
        </p:spPr>
        <p:txBody>
          <a:bodyPr wrap="square" anchor="ctr" anchorCtr="0">
            <a:spAutoFit/>
          </a:bodyPr>
          <a:lstStyle>
            <a:lvl1pPr>
              <a:lnSpc>
                <a:spcPct val="90000"/>
              </a:lnSpc>
              <a:defRPr sz="6000" baseline="0">
                <a:solidFill>
                  <a:schemeClr val="bg1"/>
                </a:solidFill>
                <a:latin typeface="AU Passata Light" panose="020B03030309020308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15" name="TextBox 14"/>
          <p:cNvSpPr txBox="1"/>
          <p:nvPr userDrawn="1"/>
        </p:nvSpPr>
        <p:spPr>
          <a:xfrm>
            <a:off x="-1973598" y="3082506"/>
            <a:ext cx="182589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eller ord til</a:t>
            </a:r>
            <a:endParaRPr lang="en-GB"/>
          </a:p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AU Passata Bold</a:t>
            </a:r>
            <a:endParaRPr lang="en-GB" sz="4799" dirty="0"/>
          </a:p>
        </p:txBody>
      </p:sp>
      <p:sp>
        <p:nvSpPr>
          <p:cNvPr id="33" name="OFF_logo2Computed"/>
          <p:cNvSpPr txBox="1">
            <a:spLocks noChangeArrowheads="1"/>
          </p:cNvSpPr>
          <p:nvPr userDrawn="1"/>
        </p:nvSpPr>
        <p:spPr bwMode="auto">
          <a:xfrm>
            <a:off x="972000" y="5997600"/>
            <a:ext cx="2350045" cy="676612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583200" rIns="0" bIns="0">
            <a:spAutoFit/>
          </a:bodyPr>
          <a:lstStyle/>
          <a:p>
            <a:pPr>
              <a:lnSpc>
                <a:spcPct val="95000"/>
              </a:lnSpc>
              <a:defRPr/>
            </a:pPr>
            <a:r>
              <a:rPr lang="en-GB" sz="600" cap="all" spc="40" baseline="0" dirty="0">
                <a:solidFill>
                  <a:schemeClr val="bg1"/>
                </a:solidFill>
                <a:latin typeface="AU Passata Light" pitchFamily="34" charset="0"/>
              </a:rPr>
              <a:t>Department of Bioscience</a:t>
            </a:r>
          </a:p>
        </p:txBody>
      </p:sp>
      <p:sp>
        <p:nvSpPr>
          <p:cNvPr id="34" name="Date_DateCustomA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4752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kern="1200" cap="all" baseline="0" dirty="0">
                <a:solidFill>
                  <a:schemeClr val="bg1"/>
                </a:solidFill>
                <a:latin typeface="AU Passata" pitchFamily="34" charset="0"/>
                <a:ea typeface="+mn-ea"/>
                <a:cs typeface="+mn-cs"/>
              </a:rPr>
              <a:t>mixed effect models I</a:t>
            </a:r>
          </a:p>
        </p:txBody>
      </p:sp>
      <p:sp>
        <p:nvSpPr>
          <p:cNvPr id="36" name="USR_Titl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4752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Assistant Professor</a:t>
            </a:r>
          </a:p>
        </p:txBody>
      </p:sp>
      <p:sp>
        <p:nvSpPr>
          <p:cNvPr id="35" name="FLD_Event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4476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3420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Statistical and Geospatial Modelling</a:t>
            </a:r>
          </a:p>
        </p:txBody>
      </p:sp>
      <p:sp>
        <p:nvSpPr>
          <p:cNvPr id="37" name="USR_Nam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444040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3420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Alejandro Ordonez Gloria</a:t>
            </a:r>
          </a:p>
        </p:txBody>
      </p:sp>
      <p:sp>
        <p:nvSpPr>
          <p:cNvPr id="39" name="OFF_logo1Computed"/>
          <p:cNvSpPr/>
          <p:nvPr userDrawn="1"/>
        </p:nvSpPr>
        <p:spPr bwMode="auto">
          <a:xfrm>
            <a:off x="971999" y="5997600"/>
            <a:ext cx="65" cy="451123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309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1000" b="0" i="0" u="none" strike="noStrike" cap="all" normalizeH="0" baseline="0" noProof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Aarhus
University</a:t>
            </a:r>
          </a:p>
        </p:txBody>
      </p:sp>
      <p:pic>
        <p:nvPicPr>
          <p:cNvPr id="16" name="Au logo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00" y="5997600"/>
            <a:ext cx="557569" cy="558000"/>
          </a:xfrm>
          <a:prstGeom prst="rect">
            <a:avLst/>
          </a:prstGeom>
        </p:spPr>
      </p:pic>
      <p:pic>
        <p:nvPicPr>
          <p:cNvPr id="2014958022" name="Secondary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6000" y="5997600"/>
            <a:ext cx="1658237" cy="558000"/>
          </a:xfrm>
          <a:prstGeom prst="rect">
            <a:avLst/>
          </a:prstGeom>
        </p:spPr>
      </p:pic>
      <p:pic>
        <p:nvPicPr>
          <p:cNvPr id="18" name="Billede streg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200" y="5997600"/>
            <a:ext cx="71734" cy="55799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01/10/2022</a:t>
            </a:fld>
            <a:r>
              <a:rPr lang="en-GB" dirty="0"/>
              <a:t>20/11/2018</a:t>
            </a:r>
          </a:p>
        </p:txBody>
      </p:sp>
      <p:sp>
        <p:nvSpPr>
          <p:cNvPr id="3" name="Footer Placeholder 2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"/>
          <p:cNvSpPr>
            <a:spLocks noGrp="1"/>
          </p:cNvSpPr>
          <p:nvPr>
            <p:ph type="pic" sz="quarter" idx="11" hasCustomPrompt="1"/>
          </p:nvPr>
        </p:nvSpPr>
        <p:spPr>
          <a:xfrm>
            <a:off x="316800" y="316800"/>
            <a:ext cx="5644800" cy="2653200"/>
          </a:xfr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316800" y="3237372"/>
            <a:ext cx="5644800" cy="26532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6231600" y="316800"/>
            <a:ext cx="5644800" cy="55836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8" name="Date Placeholder 7" hidden="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01/10/2022</a:t>
            </a:fld>
            <a:r>
              <a:rPr lang="en-GB" dirty="0"/>
              <a:t>20/11/2018</a:t>
            </a:r>
          </a:p>
        </p:txBody>
      </p:sp>
      <p:sp>
        <p:nvSpPr>
          <p:cNvPr id="9" name="Footer Placeholder 8" hidden="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607518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22" userDrawn="1">
          <p15:clr>
            <a:srgbClr val="A4A3A4"/>
          </p15:clr>
        </p15:guide>
        <p15:guide id="2" pos="3755" userDrawn="1">
          <p15:clr>
            <a:srgbClr val="A4A3A4"/>
          </p15:clr>
        </p15:guide>
        <p15:guide id="3" orient="horz" pos="2039" userDrawn="1">
          <p15:clr>
            <a:srgbClr val="A4A3A4"/>
          </p15:clr>
        </p15:guide>
        <p15:guide id="4" orient="horz" pos="1872" userDrawn="1">
          <p15:clr>
            <a:srgbClr val="A4A3A4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s I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"/>
          <p:cNvSpPr>
            <a:spLocks noGrp="1"/>
          </p:cNvSpPr>
          <p:nvPr>
            <p:ph type="pic" sz="quarter" idx="12" hasCustomPrompt="1"/>
          </p:nvPr>
        </p:nvSpPr>
        <p:spPr>
          <a:xfrm>
            <a:off x="316800" y="316800"/>
            <a:ext cx="5644800" cy="5583600"/>
          </a:xfr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6231600" y="316800"/>
            <a:ext cx="5644800" cy="26532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231600" y="3237372"/>
            <a:ext cx="5644800" cy="26532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8" name="Date Placeholder 7" hidden="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01/10/2022</a:t>
            </a:fld>
            <a:r>
              <a:rPr lang="en-GB" dirty="0"/>
              <a:t>20/11/2018</a:t>
            </a:r>
          </a:p>
        </p:txBody>
      </p:sp>
      <p:sp>
        <p:nvSpPr>
          <p:cNvPr id="9" name="Footer Placeholder 8" hidden="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35702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22" userDrawn="1">
          <p15:clr>
            <a:srgbClr val="A4A3A4"/>
          </p15:clr>
        </p15:guide>
        <p15:guide id="2" pos="3755" userDrawn="1">
          <p15:clr>
            <a:srgbClr val="A4A3A4"/>
          </p15:clr>
        </p15:guide>
        <p15:guide id="3" orient="horz" pos="2039" userDrawn="1">
          <p15:clr>
            <a:srgbClr val="A4A3A4"/>
          </p15:clr>
        </p15:guide>
        <p15:guide id="4" orient="horz" pos="1872" userDrawn="1">
          <p15:clr>
            <a:srgbClr val="A4A3A4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slid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315913" y="315913"/>
            <a:ext cx="11557000" cy="6220354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4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01/10/2022</a:t>
            </a:fld>
            <a:r>
              <a:rPr lang="en-GB" dirty="0"/>
              <a:t>20/11/2018</a:t>
            </a:r>
          </a:p>
        </p:txBody>
      </p:sp>
      <p:sp>
        <p:nvSpPr>
          <p:cNvPr id="7" name="Footer Placeholder 6" hidden="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349476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Hvid baggrund"/>
          <p:cNvSpPr/>
          <p:nvPr userDrawn="1"/>
        </p:nvSpPr>
        <p:spPr bwMode="auto">
          <a:xfrm>
            <a:off x="0" y="0"/>
            <a:ext cx="12188825" cy="5897563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5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01/10/2022</a:t>
            </a:fld>
            <a:r>
              <a:rPr lang="en-GB" dirty="0"/>
              <a:t>20/11/2018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1" name="Text Placeholder 61"/>
          <p:cNvSpPr>
            <a:spLocks noGrp="1"/>
          </p:cNvSpPr>
          <p:nvPr>
            <p:ph type="body" sz="quarter" idx="16" hasCustomPrompt="1"/>
          </p:nvPr>
        </p:nvSpPr>
        <p:spPr>
          <a:xfrm>
            <a:off x="1845940" y="1412776"/>
            <a:ext cx="8496944" cy="3744416"/>
          </a:xfrm>
        </p:spPr>
        <p:txBody>
          <a:bodyPr/>
          <a:lstStyle>
            <a:lvl1pPr marL="432000" indent="-432000" algn="ctr">
              <a:lnSpc>
                <a:spcPct val="107000"/>
              </a:lnSpc>
              <a:buSzPct val="250000"/>
              <a:buFontTx/>
              <a:buBlip>
                <a:blip r:embed="rId2"/>
              </a:buBlip>
              <a:defRPr sz="2800">
                <a:latin typeface="Georgia" panose="02040502050405020303" pitchFamily="18" charset="0"/>
              </a:defRPr>
            </a:lvl1pPr>
            <a:lvl2pPr marL="216000" indent="-216000" algn="ctr">
              <a:lnSpc>
                <a:spcPct val="99000"/>
              </a:lnSpc>
              <a:buFont typeface="Arial" panose="020B0604020202020204" pitchFamily="34" charset="0"/>
              <a:buChar char="-"/>
              <a:defRPr sz="2000" cap="all" baseline="0">
                <a:latin typeface="Georgia" panose="02040502050405020303" pitchFamily="18" charset="0"/>
              </a:defRPr>
            </a:lvl2pPr>
            <a:lvl3pPr algn="ctr">
              <a:buFontTx/>
              <a:buNone/>
              <a:defRPr/>
            </a:lvl3pPr>
          </a:lstStyle>
          <a:p>
            <a:pPr lvl="0"/>
            <a:r>
              <a:rPr lang="en-GB" dirty="0"/>
              <a:t>Click to add Quote text, for next level ENTER and TAB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961400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and 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vid baggrund"/>
          <p:cNvSpPr/>
          <p:nvPr userDrawn="1"/>
        </p:nvSpPr>
        <p:spPr bwMode="auto">
          <a:xfrm>
            <a:off x="0" y="0"/>
            <a:ext cx="12188825" cy="5897563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15913" y="230400"/>
            <a:ext cx="11563200" cy="752400"/>
          </a:xfrm>
        </p:spPr>
        <p:txBody>
          <a:bodyPr anchor="t" anchorCtr="0"/>
          <a:lstStyle/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998068" y="1853461"/>
            <a:ext cx="6264696" cy="2725288"/>
          </a:xfrm>
        </p:spPr>
        <p:txBody>
          <a:bodyPr/>
          <a:lstStyle>
            <a:lvl1pPr marL="432000" indent="-432000" algn="ctr">
              <a:lnSpc>
                <a:spcPct val="107000"/>
              </a:lnSpc>
              <a:buSzPct val="250000"/>
              <a:buFontTx/>
              <a:buBlip>
                <a:blip r:embed="rId2"/>
              </a:buBlip>
              <a:defRPr sz="2800">
                <a:latin typeface="Georgia" panose="02040502050405020303" pitchFamily="18" charset="0"/>
              </a:defRPr>
            </a:lvl1pPr>
            <a:lvl2pPr marL="216000" indent="-216000" algn="ctr">
              <a:lnSpc>
                <a:spcPct val="99000"/>
              </a:lnSpc>
              <a:buFont typeface="Arial" panose="020B0604020202020204" pitchFamily="34" charset="0"/>
              <a:buChar char="-"/>
              <a:defRPr sz="2000" cap="all" baseline="0">
                <a:latin typeface="Georgia" panose="02040502050405020303" pitchFamily="18" charset="0"/>
              </a:defRPr>
            </a:lvl2pPr>
            <a:lvl3pPr marL="576000" indent="0">
              <a:buNone/>
              <a:defRPr/>
            </a:lvl3pPr>
          </a:lstStyle>
          <a:p>
            <a:pPr lvl="0"/>
            <a:r>
              <a:rPr lang="en-GB" dirty="0"/>
              <a:t>Click to add Quote text, for next level ENTER and TAB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5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01/10/2022</a:t>
            </a:fld>
            <a:r>
              <a:rPr lang="en-GB" dirty="0"/>
              <a:t>20/11/2018</a:t>
            </a:r>
          </a:p>
        </p:txBody>
      </p:sp>
      <p:sp>
        <p:nvSpPr>
          <p:cNvPr id="10" name="Footer Placeholder 9" hidden="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951546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slid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1"/>
          <p:cNvSpPr>
            <a:spLocks noGrp="1"/>
          </p:cNvSpPr>
          <p:nvPr>
            <p:ph sz="quarter" idx="12"/>
          </p:nvPr>
        </p:nvSpPr>
        <p:spPr>
          <a:xfrm>
            <a:off x="328613" y="328612"/>
            <a:ext cx="11550650" cy="6213475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5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01/10/2022</a:t>
            </a:fld>
            <a:r>
              <a:rPr lang="en-GB" dirty="0"/>
              <a:t>20/11/2018</a:t>
            </a:r>
          </a:p>
        </p:txBody>
      </p:sp>
      <p:sp>
        <p:nvSpPr>
          <p:cNvPr id="7" name="Footer Placeholder 6" hidden="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81562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6" name="TextBox 5"/>
          <p:cNvSpPr txBox="1"/>
          <p:nvPr userDrawn="1"/>
        </p:nvSpPr>
        <p:spPr>
          <a:xfrm>
            <a:off x="-2160355" y="1022476"/>
            <a:ext cx="2012649" cy="47342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i overskriften </a:t>
            </a:r>
            <a:b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til AU Passata Light</a:t>
            </a:r>
            <a:endParaRPr lang="en-GB" sz="4799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7" name="Date Placeholder 6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01/10/2022</a:t>
            </a:fld>
            <a:r>
              <a:rPr lang="en-GB" dirty="0"/>
              <a:t>20/11/2018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765820" y="1340768"/>
            <a:ext cx="1224136" cy="504056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01/10/2022</a:t>
            </a:fld>
            <a:r>
              <a:rPr lang="en-GB" dirty="0"/>
              <a:t>20/11/2018</a:t>
            </a:r>
          </a:p>
        </p:txBody>
      </p:sp>
      <p:sp>
        <p:nvSpPr>
          <p:cNvPr id="4" name="Footer Placeholder 3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</p:txBody>
      </p:sp>
      <p:pic>
        <p:nvPicPr>
          <p:cNvPr id="6" name="Logo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8776" y="2163364"/>
            <a:ext cx="2531272" cy="2531272"/>
          </a:xfrm>
          <a:prstGeom prst="rect">
            <a:avLst/>
          </a:prstGeom>
        </p:spPr>
      </p:pic>
      <p:sp>
        <p:nvSpPr>
          <p:cNvPr id="5" name="Date Placeholder 4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01/10/2022</a:t>
            </a:fld>
            <a:r>
              <a:rPr lang="en-GB" dirty="0"/>
              <a:t>20/11/2018</a:t>
            </a:r>
          </a:p>
        </p:txBody>
      </p:sp>
      <p:sp>
        <p:nvSpPr>
          <p:cNvPr id="7" name="Footer Placeholder 6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Slide Number Placeholder 8" hidden="1"/>
          <p:cNvSpPr>
            <a:spLocks noGrp="1"/>
          </p:cNvSpPr>
          <p:nvPr>
            <p:ph type="sldNum" sz="quarter" idx="12"/>
          </p:nvPr>
        </p:nvSpPr>
        <p:spPr>
          <a:xfrm>
            <a:off x="0" y="7020000"/>
            <a:ext cx="0" cy="461665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9744069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</p:txBody>
      </p:sp>
      <p:sp>
        <p:nvSpPr>
          <p:cNvPr id="34" name="Pladsholder til tekst 2"/>
          <p:cNvSpPr txBox="1">
            <a:spLocks/>
          </p:cNvSpPr>
          <p:nvPr userDrawn="1"/>
        </p:nvSpPr>
        <p:spPr>
          <a:xfrm>
            <a:off x="1090914" y="2098689"/>
            <a:ext cx="12745416" cy="1329861"/>
          </a:xfrm>
          <a:prstGeom prst="rect">
            <a:avLst/>
          </a:prstGeom>
        </p:spPr>
        <p:txBody>
          <a:bodyPr wrap="square" lIns="0" tIns="0" rIns="0" bIns="21600">
            <a:spAutoFit/>
          </a:bodyPr>
          <a:lstStyle>
            <a:lvl1pPr marL="0" indent="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None/>
              <a:defRPr sz="2200">
                <a:solidFill>
                  <a:schemeClr val="bg1"/>
                </a:solidFill>
                <a:latin typeface="AU Peto" panose="040C0B07020602020301" pitchFamily="82" charset="0"/>
                <a:ea typeface="AU Peto" panose="040C0B07020602020301" pitchFamily="82" charset="0"/>
                <a:cs typeface="+mn-cs"/>
              </a:defRPr>
            </a:lvl1pPr>
            <a:lvl2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2pPr>
            <a:lvl3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3pPr>
            <a:lvl4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4pPr>
            <a:lvl5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5pPr>
            <a:lvl6pPr marL="13525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6pPr>
            <a:lvl7pPr marL="18097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7pPr>
            <a:lvl8pPr marL="22669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8pPr>
            <a:lvl9pPr marL="27241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9pPr>
          </a:lstStyle>
          <a:p>
            <a:pPr>
              <a:lnSpc>
                <a:spcPct val="85000"/>
              </a:lnSpc>
            </a:pPr>
            <a:r>
              <a:rPr lang="en-GB" sz="10000" kern="0" dirty="0">
                <a:solidFill>
                  <a:schemeClr val="accent6"/>
                </a:solidFill>
                <a:latin typeface="AU Peto" panose="040C0B07020602020301" pitchFamily="82" charset="0"/>
              </a:rPr>
              <a:t>Aarhus</a:t>
            </a:r>
            <a:endParaRPr lang="en-GB"/>
          </a:p>
        </p:txBody>
      </p:sp>
      <p:sp>
        <p:nvSpPr>
          <p:cNvPr id="6" name="Pladsholder til tekst 2"/>
          <p:cNvSpPr txBox="1">
            <a:spLocks/>
          </p:cNvSpPr>
          <p:nvPr userDrawn="1"/>
        </p:nvSpPr>
        <p:spPr>
          <a:xfrm>
            <a:off x="7439540" y="2093600"/>
            <a:ext cx="4356484" cy="1329861"/>
          </a:xfrm>
          <a:prstGeom prst="rect">
            <a:avLst/>
          </a:prstGeom>
        </p:spPr>
        <p:txBody>
          <a:bodyPr wrap="square" lIns="0" tIns="0" rIns="0" bIns="21600">
            <a:spAutoFit/>
          </a:bodyPr>
          <a:lstStyle>
            <a:lvl1pPr marL="0" indent="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None/>
              <a:defRPr sz="2200">
                <a:solidFill>
                  <a:schemeClr val="bg1"/>
                </a:solidFill>
                <a:latin typeface="AU Peto" panose="040C0B07020602020301" pitchFamily="82" charset="0"/>
                <a:ea typeface="AU Peto" panose="040C0B07020602020301" pitchFamily="82" charset="0"/>
                <a:cs typeface="+mn-cs"/>
              </a:defRPr>
            </a:lvl1pPr>
            <a:lvl2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2pPr>
            <a:lvl3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3pPr>
            <a:lvl4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4pPr>
            <a:lvl5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5pPr>
            <a:lvl6pPr marL="13525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6pPr>
            <a:lvl7pPr marL="18097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7pPr>
            <a:lvl8pPr marL="22669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8pPr>
            <a:lvl9pPr marL="27241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9pPr>
          </a:lstStyle>
          <a:p>
            <a:pPr>
              <a:lnSpc>
                <a:spcPct val="85000"/>
              </a:lnSpc>
            </a:pPr>
            <a:r>
              <a:rPr lang="en-GB" sz="10000" kern="0" dirty="0" err="1">
                <a:solidFill>
                  <a:schemeClr val="bg1"/>
                </a:solidFill>
                <a:latin typeface="AU Peto" panose="040C0B07020602020301" pitchFamily="82" charset="0"/>
              </a:rPr>
              <a:t>uni</a:t>
            </a:r>
            <a:endParaRPr lang="en-GB" sz="10000" kern="0" dirty="0">
              <a:solidFill>
                <a:schemeClr val="bg1"/>
              </a:solidFill>
              <a:latin typeface="AU Peto" panose="040C0B07020602020301" pitchFamily="82" charset="0"/>
            </a:endParaRPr>
          </a:p>
        </p:txBody>
      </p:sp>
      <p:sp>
        <p:nvSpPr>
          <p:cNvPr id="7" name="Pladsholder til tekst 2"/>
          <p:cNvSpPr txBox="1">
            <a:spLocks/>
          </p:cNvSpPr>
          <p:nvPr userDrawn="1"/>
        </p:nvSpPr>
        <p:spPr>
          <a:xfrm>
            <a:off x="1881492" y="3428550"/>
            <a:ext cx="9289032" cy="1329861"/>
          </a:xfrm>
          <a:prstGeom prst="rect">
            <a:avLst/>
          </a:prstGeom>
        </p:spPr>
        <p:txBody>
          <a:bodyPr wrap="square" lIns="0" tIns="0" rIns="0" bIns="21600">
            <a:spAutoFit/>
          </a:bodyPr>
          <a:lstStyle>
            <a:lvl1pPr marL="0" indent="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None/>
              <a:defRPr sz="2200">
                <a:solidFill>
                  <a:schemeClr val="bg1"/>
                </a:solidFill>
                <a:latin typeface="AU Peto" panose="040C0B07020602020301" pitchFamily="82" charset="0"/>
                <a:ea typeface="AU Peto" panose="040C0B07020602020301" pitchFamily="82" charset="0"/>
                <a:cs typeface="+mn-cs"/>
              </a:defRPr>
            </a:lvl1pPr>
            <a:lvl2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2pPr>
            <a:lvl3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3pPr>
            <a:lvl4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4pPr>
            <a:lvl5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5pPr>
            <a:lvl6pPr marL="13525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6pPr>
            <a:lvl7pPr marL="18097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7pPr>
            <a:lvl8pPr marL="22669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8pPr>
            <a:lvl9pPr marL="27241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9pPr>
          </a:lstStyle>
          <a:p>
            <a:pPr algn="ctr">
              <a:lnSpc>
                <a:spcPct val="85000"/>
              </a:lnSpc>
            </a:pPr>
            <a:r>
              <a:rPr lang="en-GB" sz="10000" kern="0" dirty="0" err="1">
                <a:solidFill>
                  <a:schemeClr val="bg1"/>
                </a:solidFill>
                <a:latin typeface="AU Peto" panose="040C0B07020602020301" pitchFamily="82" charset="0"/>
              </a:rPr>
              <a:t>versiet</a:t>
            </a:r>
            <a:endParaRPr lang="en-GB" sz="10000" dirty="0">
              <a:solidFill>
                <a:schemeClr val="bg1"/>
              </a:solidFill>
              <a:latin typeface="AU Peto" panose="040C0B07020602020301" pitchFamily="82" charset="0"/>
            </a:endParaRPr>
          </a:p>
        </p:txBody>
      </p:sp>
      <p:sp>
        <p:nvSpPr>
          <p:cNvPr id="8" name="Date Placeholder 4" hidden="1"/>
          <p:cNvSpPr>
            <a:spLocks noGrp="1"/>
          </p:cNvSpPr>
          <p:nvPr>
            <p:ph type="dt" sz="half" idx="10"/>
          </p:nvPr>
        </p:nvSpPr>
        <p:spPr>
          <a:xfrm>
            <a:off x="0" y="7020000"/>
            <a:ext cx="0" cy="0"/>
          </a:xfrm>
        </p:spPr>
        <p:txBody>
          <a:bodyPr/>
          <a:lstStyle/>
          <a:p>
            <a:fld id="{78417F83-4CBA-48F2-BAD0-783AE3701E32}" type="datetimeFigureOut">
              <a:rPr lang="en-GB" smtClean="0"/>
              <a:pPr/>
              <a:t>01/10/2022</a:t>
            </a:fld>
            <a:r>
              <a:rPr lang="en-GB" dirty="0"/>
              <a:t>20/11/2018</a:t>
            </a:r>
          </a:p>
        </p:txBody>
      </p:sp>
      <p:sp>
        <p:nvSpPr>
          <p:cNvPr id="9" name="Footer Placeholder 6" hidden="1"/>
          <p:cNvSpPr>
            <a:spLocks noGrp="1"/>
          </p:cNvSpPr>
          <p:nvPr>
            <p:ph type="ftr" sz="quarter" idx="11"/>
          </p:nvPr>
        </p:nvSpPr>
        <p:spPr>
          <a:xfrm>
            <a:off x="0" y="7020000"/>
            <a:ext cx="0" cy="0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0" name="Slide Number Placeholder 8" hidden="1"/>
          <p:cNvSpPr>
            <a:spLocks noGrp="1"/>
          </p:cNvSpPr>
          <p:nvPr>
            <p:ph type="sldNum" sz="quarter" idx="12"/>
          </p:nvPr>
        </p:nvSpPr>
        <p:spPr>
          <a:xfrm>
            <a:off x="0" y="7020000"/>
            <a:ext cx="0" cy="461665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262406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</p:txBody>
      </p:sp>
      <p:sp>
        <p:nvSpPr>
          <p:cNvPr id="19" name="White Top Rectangle"/>
          <p:cNvSpPr>
            <a:spLocks noChangeArrowheads="1"/>
          </p:cNvSpPr>
          <p:nvPr userDrawn="1"/>
        </p:nvSpPr>
        <p:spPr bwMode="auto">
          <a:xfrm>
            <a:off x="985838" y="3443622"/>
            <a:ext cx="648000" cy="468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GB" sz="4799" dirty="0"/>
          </a:p>
        </p:txBody>
      </p:sp>
      <p:sp>
        <p:nvSpPr>
          <p:cNvPr id="34819" name="Title 1"/>
          <p:cNvSpPr>
            <a:spLocks noGrp="1" noChangeArrowheads="1"/>
          </p:cNvSpPr>
          <p:nvPr>
            <p:ph type="ctrTitle"/>
          </p:nvPr>
        </p:nvSpPr>
        <p:spPr>
          <a:xfrm>
            <a:off x="981844" y="1520315"/>
            <a:ext cx="9543307" cy="1779553"/>
          </a:xfrm>
        </p:spPr>
        <p:txBody>
          <a:bodyPr wrap="square" anchor="b" anchorCtr="0">
            <a:noAutofit/>
          </a:bodyPr>
          <a:lstStyle>
            <a:lvl1pPr>
              <a:lnSpc>
                <a:spcPct val="90000"/>
              </a:lnSpc>
              <a:defRPr sz="6000" baseline="0">
                <a:solidFill>
                  <a:schemeClr val="bg1"/>
                </a:solidFill>
                <a:latin typeface="AU Passata Light" panose="020B03030309020308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985838" y="3715431"/>
            <a:ext cx="7161212" cy="1746085"/>
          </a:xfrm>
        </p:spPr>
        <p:txBody>
          <a:bodyPr/>
          <a:lstStyle>
            <a:lvl1pPr marL="0" indent="0">
              <a:lnSpc>
                <a:spcPct val="101000"/>
              </a:lnSpc>
              <a:buFontTx/>
              <a:buNone/>
              <a:defRPr sz="27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  <a:endParaRPr lang="en-GB"/>
          </a:p>
        </p:txBody>
      </p:sp>
      <p:sp>
        <p:nvSpPr>
          <p:cNvPr id="22" name="TextBox 21"/>
          <p:cNvSpPr txBox="1"/>
          <p:nvPr userDrawn="1"/>
        </p:nvSpPr>
        <p:spPr>
          <a:xfrm>
            <a:off x="-2160355" y="2132856"/>
            <a:ext cx="2012649" cy="73866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i overskriften </a:t>
            </a:r>
            <a:b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til AU Passata bold</a:t>
            </a:r>
            <a:endParaRPr lang="en-GB" sz="4799" dirty="0"/>
          </a:p>
        </p:txBody>
      </p:sp>
      <p:sp>
        <p:nvSpPr>
          <p:cNvPr id="38" name="OFF_logo2Computed"/>
          <p:cNvSpPr txBox="1">
            <a:spLocks noChangeArrowheads="1"/>
          </p:cNvSpPr>
          <p:nvPr userDrawn="1"/>
        </p:nvSpPr>
        <p:spPr bwMode="auto">
          <a:xfrm>
            <a:off x="972000" y="5997600"/>
            <a:ext cx="2350045" cy="676612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583200" rIns="0" bIns="0">
            <a:spAutoFit/>
          </a:bodyPr>
          <a:lstStyle/>
          <a:p>
            <a:pPr>
              <a:lnSpc>
                <a:spcPct val="95000"/>
              </a:lnSpc>
              <a:defRPr/>
            </a:pPr>
            <a:r>
              <a:rPr lang="en-GB" sz="600" cap="all" spc="40" baseline="0" dirty="0">
                <a:solidFill>
                  <a:schemeClr val="bg1"/>
                </a:solidFill>
                <a:latin typeface="AU Passata Light" pitchFamily="34" charset="0"/>
              </a:rPr>
              <a:t>Department of Bioscience</a:t>
            </a:r>
          </a:p>
        </p:txBody>
      </p:sp>
      <p:sp>
        <p:nvSpPr>
          <p:cNvPr id="43" name="OFF_logo1Computed"/>
          <p:cNvSpPr/>
          <p:nvPr userDrawn="1"/>
        </p:nvSpPr>
        <p:spPr bwMode="auto">
          <a:xfrm>
            <a:off x="971999" y="5997600"/>
            <a:ext cx="65" cy="451123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309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1000" b="0" i="0" u="none" strike="noStrike" cap="all" normalizeH="0" baseline="0" noProof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Aarhus
University</a:t>
            </a:r>
          </a:p>
        </p:txBody>
      </p:sp>
      <p:sp>
        <p:nvSpPr>
          <p:cNvPr id="39" name="Date_DateCustomA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4752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kern="1200" cap="all" baseline="0" dirty="0">
                <a:solidFill>
                  <a:schemeClr val="bg1"/>
                </a:solidFill>
                <a:latin typeface="AU Passata" pitchFamily="34" charset="0"/>
                <a:ea typeface="+mn-ea"/>
                <a:cs typeface="+mn-cs"/>
              </a:rPr>
              <a:t>mixed effect models I</a:t>
            </a:r>
          </a:p>
        </p:txBody>
      </p:sp>
      <p:sp>
        <p:nvSpPr>
          <p:cNvPr id="41" name="USR_Titl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4752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Assistant Professor</a:t>
            </a:r>
          </a:p>
        </p:txBody>
      </p:sp>
      <p:sp>
        <p:nvSpPr>
          <p:cNvPr id="40" name="FLD_Event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4476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3420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Statistical and Geospatial Modelling</a:t>
            </a:r>
          </a:p>
        </p:txBody>
      </p:sp>
      <p:sp>
        <p:nvSpPr>
          <p:cNvPr id="42" name="USR_Nam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444040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3420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Alejandro Ordonez Gloria</a:t>
            </a:r>
          </a:p>
        </p:txBody>
      </p:sp>
      <p:pic>
        <p:nvPicPr>
          <p:cNvPr id="17" name="Au logo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00" y="5997600"/>
            <a:ext cx="557569" cy="558000"/>
          </a:xfrm>
          <a:prstGeom prst="rect">
            <a:avLst/>
          </a:prstGeom>
        </p:spPr>
      </p:pic>
      <p:pic>
        <p:nvPicPr>
          <p:cNvPr id="23" name="Billede stre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200" y="5997600"/>
            <a:ext cx="71734" cy="557999"/>
          </a:xfrm>
          <a:prstGeom prst="rect">
            <a:avLst/>
          </a:prstGeom>
        </p:spPr>
      </p:pic>
      <p:pic>
        <p:nvPicPr>
          <p:cNvPr id="1144858839" name="Secondary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6000" y="5997600"/>
            <a:ext cx="1658237" cy="5580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>
          <a:xfrm>
            <a:off x="11807992" y="6581497"/>
            <a:ext cx="252000" cy="1538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01/10/2022</a:t>
            </a:fld>
            <a:r>
              <a:rPr lang="en-GB" dirty="0"/>
              <a:t>20/11/2018</a:t>
            </a:r>
          </a:p>
        </p:txBody>
      </p:sp>
      <p:sp>
        <p:nvSpPr>
          <p:cNvPr id="3" name="Footer Placeholder 2" hidden="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2700826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Aarhus Universit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</p:txBody>
      </p:sp>
      <p:sp>
        <p:nvSpPr>
          <p:cNvPr id="5" name="LAN_AUWBreak"/>
          <p:cNvSpPr/>
          <p:nvPr userDrawn="1"/>
        </p:nvSpPr>
        <p:spPr bwMode="auto">
          <a:xfrm>
            <a:off x="6022613" y="2804400"/>
            <a:ext cx="65" cy="757567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183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4000" b="0" i="0" u="none" strike="noStrike" cap="all" normalizeH="0" baseline="0" noProof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Aarhus
University</a:t>
            </a:r>
          </a:p>
        </p:txBody>
      </p:sp>
      <p:pic>
        <p:nvPicPr>
          <p:cNvPr id="6" name="Logo white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8268" y="2864711"/>
            <a:ext cx="2228400" cy="1116990"/>
          </a:xfrm>
          <a:prstGeom prst="rect">
            <a:avLst/>
          </a:prstGeom>
        </p:spPr>
      </p:pic>
      <p:sp>
        <p:nvSpPr>
          <p:cNvPr id="7" name="Date Placeholder 4" hidden="1"/>
          <p:cNvSpPr>
            <a:spLocks noGrp="1"/>
          </p:cNvSpPr>
          <p:nvPr>
            <p:ph type="dt" sz="half" idx="10"/>
          </p:nvPr>
        </p:nvSpPr>
        <p:spPr>
          <a:xfrm>
            <a:off x="0" y="7020000"/>
            <a:ext cx="0" cy="0"/>
          </a:xfrm>
        </p:spPr>
        <p:txBody>
          <a:bodyPr/>
          <a:lstStyle/>
          <a:p>
            <a:fld id="{78417F83-4CBA-48F2-BAD0-783AE3701E32}" type="datetimeFigureOut">
              <a:rPr lang="en-GB" smtClean="0"/>
              <a:pPr/>
              <a:t>01/10/2022</a:t>
            </a:fld>
            <a:r>
              <a:rPr lang="en-GB" dirty="0"/>
              <a:t>20/11/2018</a:t>
            </a:r>
          </a:p>
        </p:txBody>
      </p:sp>
      <p:sp>
        <p:nvSpPr>
          <p:cNvPr id="9" name="Footer Placeholder 6" hidden="1"/>
          <p:cNvSpPr>
            <a:spLocks noGrp="1"/>
          </p:cNvSpPr>
          <p:nvPr>
            <p:ph type="ftr" sz="quarter" idx="11"/>
          </p:nvPr>
        </p:nvSpPr>
        <p:spPr>
          <a:xfrm>
            <a:off x="0" y="7020000"/>
            <a:ext cx="0" cy="0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0" name="Slide Number Placeholder 8" hidden="1"/>
          <p:cNvSpPr>
            <a:spLocks noGrp="1"/>
          </p:cNvSpPr>
          <p:nvPr>
            <p:ph type="sldNum" sz="quarter" idx="12"/>
          </p:nvPr>
        </p:nvSpPr>
        <p:spPr>
          <a:xfrm>
            <a:off x="0" y="7020000"/>
            <a:ext cx="0" cy="461665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2889669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8FB6D-DADB-414C-AD36-CD783DE99C0E}" type="datetimeFigureOut">
              <a:rPr lang="en-US" smtClean="0"/>
              <a:t>10/1/22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4F4404-2B9E-9B42-A1D0-F128D41F62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94995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1C155B-5F61-7C48-825A-161BC91F0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489275-6B7C-394E-B8A5-B0E26974B2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F9170-F6E4-CA4A-83E5-4F42B22F3072}" type="datetimeFigureOut">
              <a:rPr lang="en-US" smtClean="0"/>
              <a:t>10/1/22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DD8666-CE77-4047-BBF2-2CD547AD9D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57E09C-BDB4-7B44-97E0-532978C5BA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5A06B-CC02-2842-97AA-71450A4D14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25059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CE53AD-3624-AF4C-ABF4-CF3237CD6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EA765C-B387-8B4D-976A-75F049AD21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7982" y="1825625"/>
            <a:ext cx="5180251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25AB1D-65ED-1D47-AE44-F306FF459A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0592" y="1825625"/>
            <a:ext cx="5180251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397DF1-4665-744F-9C8C-45CB92E2F2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F9170-F6E4-CA4A-83E5-4F42B22F3072}" type="datetimeFigureOut">
              <a:rPr lang="en-US" smtClean="0"/>
              <a:t>10/1/22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FE25CB-3036-604C-84A6-19EAEBD077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4FA980-10D4-0B40-8FCC-A003183F2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5A06B-CC02-2842-97AA-71450A4D14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3109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no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</p:txBody>
      </p:sp>
      <p:sp>
        <p:nvSpPr>
          <p:cNvPr id="34819" name="Title 1"/>
          <p:cNvSpPr>
            <a:spLocks noGrp="1" noChangeArrowheads="1"/>
          </p:cNvSpPr>
          <p:nvPr>
            <p:ph type="ctrTitle"/>
          </p:nvPr>
        </p:nvSpPr>
        <p:spPr>
          <a:xfrm>
            <a:off x="985838" y="2482343"/>
            <a:ext cx="10220325" cy="1661993"/>
          </a:xfrm>
        </p:spPr>
        <p:txBody>
          <a:bodyPr wrap="square" anchor="ctr" anchorCtr="0">
            <a:spAutoFit/>
          </a:bodyPr>
          <a:lstStyle>
            <a:lvl1pPr>
              <a:lnSpc>
                <a:spcPct val="90000"/>
              </a:lnSpc>
              <a:defRPr sz="6000" baseline="0">
                <a:solidFill>
                  <a:schemeClr val="bg1"/>
                </a:solidFill>
                <a:latin typeface="AU Passata Light" panose="020B03030309020308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14" name="TextBox 13"/>
          <p:cNvSpPr txBox="1"/>
          <p:nvPr userDrawn="1"/>
        </p:nvSpPr>
        <p:spPr>
          <a:xfrm>
            <a:off x="-1973598" y="3082506"/>
            <a:ext cx="182589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eller ord til</a:t>
            </a:r>
            <a:endParaRPr lang="en-GB"/>
          </a:p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AU Passata Bold</a:t>
            </a:r>
            <a:endParaRPr lang="en-GB" sz="4799" dirty="0"/>
          </a:p>
        </p:txBody>
      </p:sp>
      <p:sp>
        <p:nvSpPr>
          <p:cNvPr id="25" name="OFF_logo2Computed"/>
          <p:cNvSpPr txBox="1">
            <a:spLocks noChangeArrowheads="1"/>
          </p:cNvSpPr>
          <p:nvPr userDrawn="1"/>
        </p:nvSpPr>
        <p:spPr bwMode="auto">
          <a:xfrm>
            <a:off x="972000" y="5997600"/>
            <a:ext cx="2350045" cy="676612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583200" rIns="0" bIns="0">
            <a:spAutoFit/>
          </a:bodyPr>
          <a:lstStyle/>
          <a:p>
            <a:pPr>
              <a:lnSpc>
                <a:spcPct val="95000"/>
              </a:lnSpc>
              <a:defRPr/>
            </a:pPr>
            <a:r>
              <a:rPr lang="en-GB" sz="600" cap="all" spc="40" baseline="0" dirty="0">
                <a:solidFill>
                  <a:schemeClr val="bg1"/>
                </a:solidFill>
                <a:latin typeface="AU Passata Light" pitchFamily="34" charset="0"/>
              </a:rPr>
              <a:t>Department of Bioscience</a:t>
            </a:r>
          </a:p>
        </p:txBody>
      </p:sp>
      <p:sp>
        <p:nvSpPr>
          <p:cNvPr id="30" name="OFF_logo1Computed"/>
          <p:cNvSpPr/>
          <p:nvPr userDrawn="1"/>
        </p:nvSpPr>
        <p:spPr bwMode="auto">
          <a:xfrm>
            <a:off x="971999" y="5997600"/>
            <a:ext cx="65" cy="451123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309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1000" b="0" i="0" u="none" strike="noStrike" cap="all" normalizeH="0" baseline="0" noProof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Aarhus
University</a:t>
            </a:r>
          </a:p>
        </p:txBody>
      </p:sp>
      <p:sp>
        <p:nvSpPr>
          <p:cNvPr id="26" name="Date_DateCustomA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4752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kern="1200" cap="all" baseline="0" dirty="0">
                <a:solidFill>
                  <a:schemeClr val="bg1"/>
                </a:solidFill>
                <a:latin typeface="AU Passata" pitchFamily="34" charset="0"/>
                <a:ea typeface="+mn-ea"/>
                <a:cs typeface="+mn-cs"/>
              </a:rPr>
              <a:t>mixed effect models I</a:t>
            </a:r>
          </a:p>
        </p:txBody>
      </p:sp>
      <p:sp>
        <p:nvSpPr>
          <p:cNvPr id="28" name="USR_Titl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4752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Assistant Professor</a:t>
            </a:r>
          </a:p>
        </p:txBody>
      </p:sp>
      <p:sp>
        <p:nvSpPr>
          <p:cNvPr id="27" name="FLD_Event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4476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3420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Statistical and Geospatial Modelling</a:t>
            </a:r>
          </a:p>
        </p:txBody>
      </p:sp>
      <p:sp>
        <p:nvSpPr>
          <p:cNvPr id="29" name="USR_Nam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444040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3420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Alejandro Ordonez Gloria</a:t>
            </a:r>
          </a:p>
        </p:txBody>
      </p:sp>
      <p:pic>
        <p:nvPicPr>
          <p:cNvPr id="17" name="Au logo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00" y="5997600"/>
            <a:ext cx="557569" cy="558000"/>
          </a:xfrm>
          <a:prstGeom prst="rect">
            <a:avLst/>
          </a:prstGeom>
        </p:spPr>
      </p:pic>
      <p:pic>
        <p:nvPicPr>
          <p:cNvPr id="23" name="Billede 2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200" y="5997600"/>
            <a:ext cx="71734" cy="557999"/>
          </a:xfrm>
          <a:prstGeom prst="rect">
            <a:avLst/>
          </a:prstGeom>
        </p:spPr>
      </p:pic>
      <p:pic>
        <p:nvPicPr>
          <p:cNvPr id="2044904117" name="Secondary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6000" y="5997600"/>
            <a:ext cx="1658237" cy="5580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01/10/2022</a:t>
            </a:fld>
            <a:r>
              <a:rPr lang="en-GB" dirty="0"/>
              <a:t>20/11/2018</a:t>
            </a:r>
          </a:p>
        </p:txBody>
      </p:sp>
      <p:sp>
        <p:nvSpPr>
          <p:cNvPr id="3" name="Footer Placeholder 2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07390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5838" y="1960079"/>
            <a:ext cx="10220325" cy="3937484"/>
          </a:xfrm>
        </p:spPr>
        <p:txBody>
          <a:bodyPr/>
          <a:lstStyle>
            <a:lvl1pPr marL="0" indent="0">
              <a:buFont typeface="Calibri" panose="020F0502020204030204" pitchFamily="34" charset="0"/>
              <a:buChar char="​"/>
              <a:defRPr/>
            </a:lvl1pPr>
          </a:lstStyle>
          <a:p>
            <a:pPr lvl="0"/>
            <a:r>
              <a:rPr lang="en-GB" dirty="0"/>
              <a:t>Click to 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  <a:endParaRPr lang="en-GB"/>
          </a:p>
        </p:txBody>
      </p:sp>
      <p:sp>
        <p:nvSpPr>
          <p:cNvPr id="5" name="TextBox 4"/>
          <p:cNvSpPr txBox="1"/>
          <p:nvPr userDrawn="1"/>
        </p:nvSpPr>
        <p:spPr>
          <a:xfrm>
            <a:off x="-1973598" y="340161"/>
            <a:ext cx="1825892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Overskrift to</a:t>
            </a:r>
            <a:r>
              <a:rPr lang="en-GB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 linjer </a:t>
            </a:r>
            <a:endParaRPr lang="en-GB"/>
          </a:p>
          <a:p>
            <a:pPr algn="r">
              <a:lnSpc>
                <a:spcPct val="100000"/>
              </a:lnSpc>
            </a:pPr>
            <a:r>
              <a:rPr lang="en-GB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til</a:t>
            </a:r>
            <a:endParaRPr lang="en-GB"/>
          </a:p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AU Passata Bold</a:t>
            </a:r>
            <a:endParaRPr lang="en-GB" sz="4799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7" name="Date Placeholder 6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01/10/2022</a:t>
            </a:fld>
            <a:r>
              <a:rPr lang="en-GB" dirty="0"/>
              <a:t>20/11/2018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line title and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Hvid baggrund"/>
          <p:cNvSpPr/>
          <p:nvPr userDrawn="1"/>
        </p:nvSpPr>
        <p:spPr bwMode="auto">
          <a:xfrm>
            <a:off x="0" y="-1"/>
            <a:ext cx="12193200" cy="5894387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6" name="Black Rectangle"/>
          <p:cNvSpPr/>
          <p:nvPr userDrawn="1"/>
        </p:nvSpPr>
        <p:spPr>
          <a:xfrm>
            <a:off x="990000" y="1045684"/>
            <a:ext cx="647831" cy="4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  <a:p>
            <a:pPr algn="ctr"/>
            <a:endParaRPr lang="en-GB" sz="4799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15913" y="228627"/>
            <a:ext cx="11556000" cy="752101"/>
          </a:xfrm>
        </p:spPr>
        <p:txBody>
          <a:bodyPr anchor="t" anchorCtr="0"/>
          <a:lstStyle/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5838" y="1373021"/>
            <a:ext cx="10220325" cy="4521366"/>
          </a:xfrm>
        </p:spPr>
        <p:txBody>
          <a:bodyPr/>
          <a:lstStyle>
            <a:lvl1pPr marL="0" indent="0">
              <a:buFont typeface="Calibri" panose="020F0502020204030204" pitchFamily="34" charset="0"/>
              <a:buChar char="​"/>
              <a:defRPr/>
            </a:lvl1pPr>
          </a:lstStyle>
          <a:p>
            <a:pPr lvl="0"/>
            <a:r>
              <a:rPr lang="en-GB" dirty="0"/>
              <a:t>Click to 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  <a:endParaRPr lang="en-GB"/>
          </a:p>
        </p:txBody>
      </p:sp>
      <p:sp>
        <p:nvSpPr>
          <p:cNvPr id="18" name="TextBox 17"/>
          <p:cNvSpPr txBox="1"/>
          <p:nvPr userDrawn="1"/>
        </p:nvSpPr>
        <p:spPr>
          <a:xfrm>
            <a:off x="-1973598" y="340161"/>
            <a:ext cx="182589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Overskrift én linje</a:t>
            </a:r>
            <a:endParaRPr lang="en-GB"/>
          </a:p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Light eller AU Passata Bold</a:t>
            </a:r>
            <a:endParaRPr lang="en-GB" sz="4799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7" name="Date Placeholder 6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01/10/2022</a:t>
            </a:fld>
            <a:r>
              <a:rPr lang="en-GB" dirty="0"/>
              <a:t>20/11/2018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971285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65" userDrawn="1">
          <p15:clr>
            <a:srgbClr val="00000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Hvid baggrund"/>
          <p:cNvSpPr/>
          <p:nvPr userDrawn="1"/>
        </p:nvSpPr>
        <p:spPr bwMode="auto">
          <a:xfrm>
            <a:off x="0" y="0"/>
            <a:ext cx="12193200" cy="5911200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5" name="Black Rectangle"/>
          <p:cNvSpPr/>
          <p:nvPr userDrawn="1"/>
        </p:nvSpPr>
        <p:spPr>
          <a:xfrm>
            <a:off x="990000" y="1045684"/>
            <a:ext cx="647831" cy="4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  <a:p>
            <a:pPr algn="ctr"/>
            <a:endParaRPr lang="en-GB" sz="4799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16800" y="230400"/>
            <a:ext cx="5644263" cy="752400"/>
          </a:xfrm>
        </p:spPr>
        <p:txBody>
          <a:bodyPr anchor="t" anchorCtr="0"/>
          <a:lstStyle>
            <a:lvl1pPr>
              <a:defRPr/>
            </a:lvl1pPr>
          </a:lstStyle>
          <a:p>
            <a:r>
              <a:rPr lang="en-GB" dirty="0"/>
              <a:t>Insert title</a:t>
            </a:r>
            <a:endParaRPr lang="en-GB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985838" y="1371600"/>
            <a:ext cx="4975225" cy="4525964"/>
          </a:xfrm>
        </p:spPr>
        <p:txBody>
          <a:bodyPr/>
          <a:lstStyle>
            <a:lvl1pPr marL="0" indent="0">
              <a:buFont typeface="Calibri" panose="020F0502020204030204" pitchFamily="34" charset="0"/>
              <a:buChar char="​"/>
              <a:defRPr/>
            </a:lvl1pPr>
          </a:lstStyle>
          <a:p>
            <a:pPr lvl="0"/>
            <a:r>
              <a:rPr lang="en-GB" dirty="0"/>
              <a:t>Click to 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  <a:endParaRPr lang="en-GB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230198" y="315913"/>
            <a:ext cx="5644110" cy="5581650"/>
          </a:xfrm>
        </p:spPr>
        <p:txBody>
          <a:bodyPr/>
          <a:lstStyle>
            <a:lvl1pPr marL="0" indent="0"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9" name="TextBox 8"/>
          <p:cNvSpPr txBox="1"/>
          <p:nvPr userDrawn="1"/>
        </p:nvSpPr>
        <p:spPr>
          <a:xfrm>
            <a:off x="-1973598" y="340161"/>
            <a:ext cx="182589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Overskrift én linje</a:t>
            </a:r>
            <a:endParaRPr lang="en-GB"/>
          </a:p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Light eller AU Passata Bold</a:t>
            </a:r>
            <a:endParaRPr lang="en-GB" sz="4799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7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5" name="Date Placeholder 4" hidden="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01/10/2022</a:t>
            </a:fld>
            <a:r>
              <a:rPr lang="en-GB" dirty="0"/>
              <a:t>20/11/2018</a:t>
            </a:r>
          </a:p>
        </p:txBody>
      </p:sp>
      <p:sp>
        <p:nvSpPr>
          <p:cNvPr id="6" name="Footer Placeholder 5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997871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24" userDrawn="1">
          <p15:clr>
            <a:srgbClr val="A4A3A4"/>
          </p15:clr>
        </p15:guide>
        <p15:guide id="2" pos="3755" userDrawn="1">
          <p15:clr>
            <a:srgbClr val="A4A3A4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sonal inform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Hvid baggrund"/>
          <p:cNvSpPr/>
          <p:nvPr userDrawn="1"/>
        </p:nvSpPr>
        <p:spPr bwMode="auto">
          <a:xfrm>
            <a:off x="0" y="0"/>
            <a:ext cx="12193200" cy="5911011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5" name="Black Rectangle"/>
          <p:cNvSpPr/>
          <p:nvPr userDrawn="1"/>
        </p:nvSpPr>
        <p:spPr>
          <a:xfrm>
            <a:off x="1001075" y="2694542"/>
            <a:ext cx="647831" cy="4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  <a:p>
            <a:pPr algn="ctr"/>
            <a:endParaRPr lang="en-GB" sz="4799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5838" y="1484784"/>
            <a:ext cx="4975225" cy="971980"/>
          </a:xfrm>
        </p:spPr>
        <p:txBody>
          <a:bodyPr anchor="b" anchorCtr="0"/>
          <a:lstStyle>
            <a:lvl1pPr>
              <a:lnSpc>
                <a:spcPct val="95000"/>
              </a:lnSpc>
              <a:defRPr sz="3000">
                <a:latin typeface="+mn-lt"/>
              </a:defRPr>
            </a:lvl1pPr>
          </a:lstStyle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985838" y="3010711"/>
            <a:ext cx="4975225" cy="1858449"/>
          </a:xfrm>
        </p:spPr>
        <p:txBody>
          <a:bodyPr/>
          <a:lstStyle>
            <a:lvl1pPr marL="0" indent="0">
              <a:buFont typeface="Calibri" panose="020F0502020204030204" pitchFamily="34" charset="0"/>
              <a:buChar char="​"/>
              <a:defRPr/>
            </a:lvl1pPr>
            <a:lvl5pPr>
              <a:defRPr/>
            </a:lvl5pPr>
          </a:lstStyle>
          <a:p>
            <a:pPr lvl="0"/>
            <a:r>
              <a:rPr lang="en-GB" dirty="0"/>
              <a:t>Click to 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  <a:endParaRPr lang="en-GB"/>
          </a:p>
          <a:p>
            <a:pPr lvl="5"/>
            <a:r>
              <a:rPr lang="en-GB" dirty="0"/>
              <a:t>6</a:t>
            </a:r>
            <a:endParaRPr lang="en-GB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231600" y="315913"/>
            <a:ext cx="5644800" cy="5583600"/>
          </a:xfrm>
        </p:spPr>
        <p:txBody>
          <a:bodyPr/>
          <a:lstStyle>
            <a:lvl1pPr marL="0" indent="0"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9" name="TextBox 8"/>
          <p:cNvSpPr txBox="1"/>
          <p:nvPr userDrawn="1"/>
        </p:nvSpPr>
        <p:spPr>
          <a:xfrm>
            <a:off x="-1973598" y="1780882"/>
            <a:ext cx="182589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Overskrift to</a:t>
            </a:r>
            <a:r>
              <a:rPr lang="en-GB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 linjer</a:t>
            </a:r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7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5" name="Date Placeholder 4" hidden="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01/10/2022</a:t>
            </a:fld>
            <a:r>
              <a:rPr lang="en-GB" dirty="0"/>
              <a:t>20/11/2018</a:t>
            </a:r>
          </a:p>
        </p:txBody>
      </p:sp>
      <p:sp>
        <p:nvSpPr>
          <p:cNvPr id="6" name="Footer Placeholder 5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703164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30" userDrawn="1">
          <p15:clr>
            <a:srgbClr val="A4A3A4"/>
          </p15:clr>
        </p15:guide>
        <p15:guide id="2" pos="3755" userDrawn="1">
          <p15:clr>
            <a:srgbClr val="A4A3A4"/>
          </p15:clr>
        </p15:guide>
        <p15:guide id="3" orient="horz" pos="3069" userDrawn="1">
          <p15:clr>
            <a:srgbClr val="A4A3A4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"/>
          <p:cNvSpPr>
            <a:spLocks noGrp="1"/>
          </p:cNvSpPr>
          <p:nvPr>
            <p:ph type="pic" sz="quarter" idx="11" hasCustomPrompt="1"/>
          </p:nvPr>
        </p:nvSpPr>
        <p:spPr>
          <a:xfrm>
            <a:off x="316800" y="316800"/>
            <a:ext cx="11559600" cy="5583600"/>
          </a:xfr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4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01/10/2022</a:t>
            </a:fld>
            <a:r>
              <a:rPr lang="en-GB" dirty="0"/>
              <a:t>20/11/2018</a:t>
            </a:r>
          </a:p>
        </p:txBody>
      </p:sp>
      <p:sp>
        <p:nvSpPr>
          <p:cNvPr id="7" name="Footer Placeholder 6" hidden="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776182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"/>
          <p:cNvSpPr>
            <a:spLocks noGrp="1"/>
          </p:cNvSpPr>
          <p:nvPr>
            <p:ph type="pic" sz="quarter" idx="11" hasCustomPrompt="1"/>
          </p:nvPr>
        </p:nvSpPr>
        <p:spPr>
          <a:xfrm>
            <a:off x="316800" y="316800"/>
            <a:ext cx="5644800" cy="5583600"/>
          </a:xfr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6231600" y="316800"/>
            <a:ext cx="5644800" cy="55836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5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7" name="Date Placeholder 6" hidden="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01/10/2022</a:t>
            </a:fld>
            <a:r>
              <a:rPr lang="en-GB" dirty="0"/>
              <a:t>20/11/2018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870041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24" userDrawn="1">
          <p15:clr>
            <a:srgbClr val="A4A3A4"/>
          </p15:clr>
        </p15:guide>
        <p15:guide id="2" pos="3754" userDrawn="1">
          <p15:clr>
            <a:srgbClr val="A4A3A4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2.emf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3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Placeholder title 1"/>
          <p:cNvSpPr>
            <a:spLocks noGrp="1" noChangeArrowheads="1"/>
          </p:cNvSpPr>
          <p:nvPr>
            <p:ph type="title"/>
          </p:nvPr>
        </p:nvSpPr>
        <p:spPr bwMode="auto">
          <a:xfrm>
            <a:off x="315913" y="149115"/>
            <a:ext cx="11557000" cy="130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dirty="0"/>
              <a:t>Click to edit Master title style</a:t>
            </a:r>
            <a:endParaRPr lang="en-GB"/>
          </a:p>
        </p:txBody>
      </p:sp>
      <p:sp>
        <p:nvSpPr>
          <p:cNvPr id="1028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985838" y="1960079"/>
            <a:ext cx="10220325" cy="39374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dirty="0"/>
              <a:t>Click to edit Master text styles</a:t>
            </a:r>
            <a:endParaRPr lang="en-GB"/>
          </a:p>
          <a:p>
            <a:pPr lvl="1"/>
            <a:r>
              <a:rPr lang="en-GB" noProof="0" dirty="0"/>
              <a:t>Second level</a:t>
            </a:r>
            <a:endParaRPr lang="en-GB"/>
          </a:p>
          <a:p>
            <a:pPr lvl="2"/>
            <a:r>
              <a:rPr lang="en-GB" noProof="0" dirty="0"/>
              <a:t>Third level</a:t>
            </a:r>
            <a:endParaRPr lang="en-GB"/>
          </a:p>
          <a:p>
            <a:pPr lvl="3"/>
            <a:r>
              <a:rPr lang="en-GB" noProof="0" dirty="0"/>
              <a:t>Fourth level</a:t>
            </a:r>
            <a:endParaRPr lang="en-GB"/>
          </a:p>
          <a:p>
            <a:pPr lvl="4"/>
            <a:r>
              <a:rPr lang="en-GB" noProof="0" dirty="0"/>
              <a:t>Fifth level</a:t>
            </a:r>
            <a:endParaRPr lang="en-GB"/>
          </a:p>
          <a:p>
            <a:pPr lvl="5"/>
            <a:r>
              <a:rPr lang="en-GB" noProof="0" dirty="0"/>
              <a:t>6 level</a:t>
            </a:r>
            <a:endParaRPr lang="en-GB"/>
          </a:p>
          <a:p>
            <a:pPr lvl="6"/>
            <a:r>
              <a:rPr lang="en-GB" noProof="0" dirty="0"/>
              <a:t>7 level</a:t>
            </a:r>
            <a:endParaRPr lang="en-GB"/>
          </a:p>
          <a:p>
            <a:pPr lvl="7"/>
            <a:r>
              <a:rPr lang="en-GB" noProof="0" dirty="0"/>
              <a:t>8 level</a:t>
            </a:r>
            <a:endParaRPr lang="en-GB"/>
          </a:p>
          <a:p>
            <a:pPr lvl="8"/>
            <a:r>
              <a:rPr lang="en-GB" noProof="0" dirty="0"/>
              <a:t>9 level</a:t>
            </a:r>
            <a:endParaRPr lang="en-GB"/>
          </a:p>
        </p:txBody>
      </p:sp>
      <p:pic>
        <p:nvPicPr>
          <p:cNvPr id="1524961208" name="SecondaryLogo_sort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0206000" y="5997600"/>
            <a:ext cx="1658237" cy="558000"/>
          </a:xfrm>
          <a:prstGeom prst="rect">
            <a:avLst/>
          </a:prstGeom>
        </p:spPr>
      </p:pic>
      <p:sp>
        <p:nvSpPr>
          <p:cNvPr id="23" name="Black Rectangle"/>
          <p:cNvSpPr/>
          <p:nvPr userDrawn="1"/>
        </p:nvSpPr>
        <p:spPr>
          <a:xfrm>
            <a:off x="989440" y="1663088"/>
            <a:ext cx="647831" cy="4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  <a:p>
            <a:pPr algn="ctr"/>
            <a:endParaRPr lang="en-GB" sz="4799" dirty="0"/>
          </a:p>
        </p:txBody>
      </p:sp>
      <p:sp>
        <p:nvSpPr>
          <p:cNvPr id="19" name="FLD_Event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4476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3420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tx1"/>
                </a:solidFill>
                <a:latin typeface="+mn-lt"/>
              </a:rPr>
              <a:t>Statistical and Geospatial Modelling</a:t>
            </a:r>
          </a:p>
        </p:txBody>
      </p:sp>
      <p:sp>
        <p:nvSpPr>
          <p:cNvPr id="21" name="USR_Nam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444040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3420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tx1"/>
                </a:solidFill>
                <a:latin typeface="+mn-lt"/>
              </a:rPr>
              <a:t>Alejandro Ordonez Gloria</a:t>
            </a:r>
          </a:p>
        </p:txBody>
      </p:sp>
      <p:sp>
        <p:nvSpPr>
          <p:cNvPr id="27" name="Date_DateCustomA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4752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tx1"/>
                </a:solidFill>
                <a:latin typeface="+mn-lt"/>
              </a:rPr>
              <a:t>mixed effect models I</a:t>
            </a:r>
          </a:p>
        </p:txBody>
      </p:sp>
      <p:sp>
        <p:nvSpPr>
          <p:cNvPr id="28" name="USR_Titl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4752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tx1"/>
                </a:solidFill>
                <a:latin typeface="+mn-lt"/>
              </a:rPr>
              <a:t>Assistant Professor</a:t>
            </a:r>
          </a:p>
        </p:txBody>
      </p:sp>
      <p:pic>
        <p:nvPicPr>
          <p:cNvPr id="7" name="Au logo"/>
          <p:cNvPicPr>
            <a:picLocks noChangeAspect="1"/>
          </p:cNvPicPr>
          <p:nvPr userDrawn="1"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00" y="5999002"/>
            <a:ext cx="557570" cy="558000"/>
          </a:xfrm>
          <a:prstGeom prst="rect">
            <a:avLst/>
          </a:prstGeom>
        </p:spPr>
      </p:pic>
      <p:pic>
        <p:nvPicPr>
          <p:cNvPr id="10" name="Billede streg"/>
          <p:cNvPicPr>
            <a:picLocks noChangeAspect="1"/>
          </p:cNvPicPr>
          <p:nvPr userDrawn="1"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200" y="5997600"/>
            <a:ext cx="71734" cy="558000"/>
          </a:xfrm>
          <a:prstGeom prst="rect">
            <a:avLst/>
          </a:prstGeom>
        </p:spPr>
      </p:pic>
      <p:sp>
        <p:nvSpPr>
          <p:cNvPr id="25" name="OFF_logo2Computed"/>
          <p:cNvSpPr txBox="1">
            <a:spLocks noChangeArrowheads="1"/>
          </p:cNvSpPr>
          <p:nvPr userDrawn="1"/>
        </p:nvSpPr>
        <p:spPr bwMode="auto">
          <a:xfrm>
            <a:off x="972000" y="5997600"/>
            <a:ext cx="2350045" cy="676612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583200" rIns="0" bIns="0">
            <a:spAutoFit/>
          </a:bodyPr>
          <a:lstStyle/>
          <a:p>
            <a:pPr>
              <a:lnSpc>
                <a:spcPct val="95000"/>
              </a:lnSpc>
              <a:defRPr/>
            </a:pPr>
            <a:r>
              <a:rPr lang="en-GB" sz="600" cap="all" spc="40" baseline="0" dirty="0">
                <a:solidFill>
                  <a:schemeClr val="tx1"/>
                </a:solidFill>
                <a:latin typeface="AU Passata Light" pitchFamily="34" charset="0"/>
              </a:rPr>
              <a:t>Department of Bioscience</a:t>
            </a:r>
          </a:p>
        </p:txBody>
      </p:sp>
      <p:sp>
        <p:nvSpPr>
          <p:cNvPr id="26" name="OFF_logo1Computed"/>
          <p:cNvSpPr/>
          <p:nvPr userDrawn="1"/>
        </p:nvSpPr>
        <p:spPr bwMode="auto">
          <a:xfrm>
            <a:off x="971999" y="5997600"/>
            <a:ext cx="65" cy="451123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309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1000" b="0" i="0" u="none" strike="noStrike" cap="all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AU Passata" pitchFamily="34" charset="0"/>
              </a:rPr>
              <a:t>Aarhus
University</a:t>
            </a:r>
          </a:p>
        </p:txBody>
      </p:sp>
      <p:sp>
        <p:nvSpPr>
          <p:cNvPr id="1030" name="Sidetal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807992" y="6581497"/>
            <a:ext cx="252000" cy="1354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r">
              <a:lnSpc>
                <a:spcPts val="1200"/>
              </a:lnSpc>
              <a:buFontTx/>
              <a:buNone/>
              <a:defRPr sz="700" spc="40" baseline="0">
                <a:solidFill>
                  <a:schemeClr val="tx1"/>
                </a:solidFill>
                <a:latin typeface="+mn-lt"/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2"/>
          </p:nvPr>
        </p:nvSpPr>
        <p:spPr>
          <a:xfrm>
            <a:off x="0" y="7020000"/>
            <a:ext cx="0" cy="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">
                <a:noFill/>
              </a:defRPr>
            </a:lvl1pPr>
          </a:lstStyle>
          <a:p>
            <a:fld id="{78417F83-4CBA-48F2-BAD0-783AE3701E32}" type="datetimeFigureOut">
              <a:rPr lang="en-GB" smtClean="0"/>
              <a:pPr/>
              <a:t>01/10/2022</a:t>
            </a:fld>
            <a:r>
              <a:rPr lang="en-GB"/>
              <a:t>20/11/2018</a:t>
            </a:r>
          </a:p>
        </p:txBody>
      </p:sp>
      <p:sp>
        <p:nvSpPr>
          <p:cNvPr id="3" name="Footer Placeholder 2" hidden="1"/>
          <p:cNvSpPr>
            <a:spLocks noGrp="1"/>
          </p:cNvSpPr>
          <p:nvPr>
            <p:ph type="ftr" sz="quarter" idx="3"/>
          </p:nvPr>
        </p:nvSpPr>
        <p:spPr>
          <a:xfrm>
            <a:off x="0" y="7020000"/>
            <a:ext cx="0" cy="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">
                <a:noFill/>
              </a:defRPr>
            </a:lvl1pPr>
          </a:lstStyle>
          <a:p>
            <a:endParaRPr lang="en-GB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56" r:id="rId2"/>
    <p:sldLayoutId id="2147483673" r:id="rId3"/>
    <p:sldLayoutId id="2147483666" r:id="rId4"/>
    <p:sldLayoutId id="2147483662" r:id="rId5"/>
    <p:sldLayoutId id="2147483649" r:id="rId6"/>
    <p:sldLayoutId id="2147483669" r:id="rId7"/>
    <p:sldLayoutId id="2147483661" r:id="rId8"/>
    <p:sldLayoutId id="2147483668" r:id="rId9"/>
    <p:sldLayoutId id="2147483663" r:id="rId10"/>
    <p:sldLayoutId id="2147483670" r:id="rId11"/>
    <p:sldLayoutId id="2147483654" r:id="rId12"/>
    <p:sldLayoutId id="2147483664" r:id="rId13"/>
    <p:sldLayoutId id="2147483671" r:id="rId14"/>
    <p:sldLayoutId id="2147483650" r:id="rId15"/>
    <p:sldLayoutId id="2147483655" r:id="rId16"/>
    <p:sldLayoutId id="2147483651" r:id="rId17"/>
    <p:sldLayoutId id="2147483672" r:id="rId18"/>
    <p:sldLayoutId id="2147483678" r:id="rId19"/>
    <p:sldLayoutId id="2147483658" r:id="rId20"/>
    <p:sldLayoutId id="2147483679" r:id="rId21"/>
    <p:sldLayoutId id="2147483680" r:id="rId22"/>
    <p:sldLayoutId id="2147483682" r:id="rId23"/>
  </p:sldLayoutIdLst>
  <p:hf sldNum="0" hdr="0" ftr="0"/>
  <p:txStyles>
    <p:titleStyle>
      <a:lvl1pPr algn="l" rtl="0" eaLnBrk="1" fontAlgn="base" hangingPunct="1">
        <a:lnSpc>
          <a:spcPct val="89000"/>
        </a:lnSpc>
        <a:spcBef>
          <a:spcPct val="0"/>
        </a:spcBef>
        <a:spcAft>
          <a:spcPct val="0"/>
        </a:spcAft>
        <a:defRPr sz="4500" b="1" cap="all" baseline="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2pPr>
      <a:lvl3pPr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3pPr>
      <a:lvl4pPr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4pPr>
      <a:lvl5pPr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5pPr>
      <a:lvl6pPr marL="457200"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6pPr>
      <a:lvl7pPr marL="914400"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7pPr>
      <a:lvl8pPr marL="1371600"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8pPr>
      <a:lvl9pPr marL="1828800"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9pPr>
    </p:titleStyle>
    <p:bodyStyle>
      <a:lvl1pPr marL="0" indent="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Calibri" panose="020F0502020204030204" pitchFamily="34" charset="0"/>
        <a:buChar char="​"/>
        <a:defRPr sz="2000" b="0">
          <a:solidFill>
            <a:schemeClr val="tx1"/>
          </a:solidFill>
          <a:latin typeface="+mn-lt"/>
          <a:ea typeface="+mn-ea"/>
          <a:cs typeface="+mn-cs"/>
        </a:defRPr>
      </a:lvl1pPr>
      <a:lvl2pPr marL="432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2pPr>
      <a:lvl3pPr marL="75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3pPr>
      <a:lvl4pPr marL="1152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4pPr>
      <a:lvl5pPr marL="1512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5pPr>
      <a:lvl6pPr marL="183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6pPr>
      <a:lvl7pPr marL="183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7pPr>
      <a:lvl8pPr marL="183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8pPr>
      <a:lvl9pPr marL="183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4" orient="horz" pos="3715" userDrawn="1">
          <p15:clr>
            <a:srgbClr val="000000"/>
          </p15:clr>
        </p15:guide>
        <p15:guide id="5" orient="horz" pos="4131" userDrawn="1">
          <p15:clr>
            <a:srgbClr val="A4A3A4"/>
          </p15:clr>
        </p15:guide>
        <p15:guide id="6" pos="7479" userDrawn="1">
          <p15:clr>
            <a:srgbClr val="A4A3A4"/>
          </p15:clr>
        </p15:guide>
        <p15:guide id="7" orient="horz" pos="1234" userDrawn="1">
          <p15:clr>
            <a:srgbClr val="000000"/>
          </p15:clr>
        </p15:guide>
        <p15:guide id="8" pos="7059" userDrawn="1">
          <p15:clr>
            <a:srgbClr val="000000"/>
          </p15:clr>
        </p15:guide>
        <p15:guide id="9" pos="199" userDrawn="1">
          <p15:clr>
            <a:srgbClr val="A4A3A4"/>
          </p15:clr>
        </p15:guide>
        <p15:guide id="10" pos="621" userDrawn="1">
          <p15:clr>
            <a:srgbClr val="000000"/>
          </p15:clr>
        </p15:guide>
        <p15:guide id="11" orient="horz" pos="199" userDrawn="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1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1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emf"/><Relationship Id="rId3" Type="http://schemas.openxmlformats.org/officeDocument/2006/relationships/image" Target="../media/image26.emf"/><Relationship Id="rId7" Type="http://schemas.openxmlformats.org/officeDocument/2006/relationships/image" Target="../media/image30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29.emf"/><Relationship Id="rId11" Type="http://schemas.openxmlformats.org/officeDocument/2006/relationships/image" Target="../media/image32.png"/><Relationship Id="rId5" Type="http://schemas.openxmlformats.org/officeDocument/2006/relationships/image" Target="../media/image28.emf"/><Relationship Id="rId10" Type="http://schemas.openxmlformats.org/officeDocument/2006/relationships/image" Target="../media/image30.png"/><Relationship Id="rId4" Type="http://schemas.openxmlformats.org/officeDocument/2006/relationships/image" Target="../media/image27.e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2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2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wmf"/><Relationship Id="rId13" Type="http://schemas.openxmlformats.org/officeDocument/2006/relationships/oleObject" Target="../embeddings/oleObject5.bin"/><Relationship Id="rId18" Type="http://schemas.openxmlformats.org/officeDocument/2006/relationships/image" Target="../media/image43.wmf"/><Relationship Id="rId7" Type="http://schemas.openxmlformats.org/officeDocument/2006/relationships/oleObject" Target="../embeddings/oleObject2.bin"/><Relationship Id="rId12" Type="http://schemas.openxmlformats.org/officeDocument/2006/relationships/image" Target="../media/image40.wmf"/><Relationship Id="rId17" Type="http://schemas.openxmlformats.org/officeDocument/2006/relationships/oleObject" Target="../embeddings/oleObject7.bin"/><Relationship Id="rId2" Type="http://schemas.openxmlformats.org/officeDocument/2006/relationships/image" Target="../media/image36.png"/><Relationship Id="rId16" Type="http://schemas.openxmlformats.org/officeDocument/2006/relationships/image" Target="../media/image42.wmf"/><Relationship Id="rId20" Type="http://schemas.openxmlformats.org/officeDocument/2006/relationships/image" Target="../media/image44.wmf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37.wmf"/><Relationship Id="rId11" Type="http://schemas.openxmlformats.org/officeDocument/2006/relationships/oleObject" Target="../embeddings/oleObject4.bin"/><Relationship Id="rId5" Type="http://schemas.openxmlformats.org/officeDocument/2006/relationships/oleObject" Target="../embeddings/oleObject1.bin"/><Relationship Id="rId15" Type="http://schemas.openxmlformats.org/officeDocument/2006/relationships/oleObject" Target="../embeddings/oleObject6.bin"/><Relationship Id="rId10" Type="http://schemas.openxmlformats.org/officeDocument/2006/relationships/image" Target="../media/image39.wmf"/><Relationship Id="rId19" Type="http://schemas.openxmlformats.org/officeDocument/2006/relationships/oleObject" Target="../embeddings/oleObject8.bin"/><Relationship Id="rId4" Type="http://schemas.openxmlformats.org/officeDocument/2006/relationships/image" Target="../media/image46.png"/><Relationship Id="rId9" Type="http://schemas.openxmlformats.org/officeDocument/2006/relationships/oleObject" Target="../embeddings/oleObject3.bin"/><Relationship Id="rId14" Type="http://schemas.openxmlformats.org/officeDocument/2006/relationships/image" Target="../media/image41.wmf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45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51.emf"/><Relationship Id="rId4" Type="http://schemas.openxmlformats.org/officeDocument/2006/relationships/image" Target="../media/image50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0.xml"/><Relationship Id="rId1" Type="http://schemas.openxmlformats.org/officeDocument/2006/relationships/tags" Target="../tags/tag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981844" y="404664"/>
            <a:ext cx="10224319" cy="2969071"/>
          </a:xfrm>
        </p:spPr>
        <p:txBody>
          <a:bodyPr/>
          <a:lstStyle/>
          <a:p>
            <a:r>
              <a:rPr lang="en-GB" sz="7200" b="0" noProof="0" dirty="0">
                <a:latin typeface="AU Passata" panose="020B0503030502030804" pitchFamily="34" charset="77"/>
                <a:ea typeface="Helvetica" charset="0"/>
                <a:cs typeface="Helvetica" charset="0"/>
              </a:rPr>
              <a:t>mixed effect models</a:t>
            </a:r>
            <a:br>
              <a:rPr lang="en-GB" b="0" noProof="0" dirty="0">
                <a:latin typeface="AU Passata" panose="020B0503030502030804" pitchFamily="34" charset="77"/>
              </a:rPr>
            </a:br>
            <a:r>
              <a:rPr lang="en-GB" sz="4000" b="0" noProof="0" dirty="0">
                <a:latin typeface="AU Passata" panose="020B0503030502030804" pitchFamily="34" charset="77"/>
              </a:rPr>
              <a:t>pseudo-replication and heterogeneity</a:t>
            </a:r>
            <a:endParaRPr lang="en-GB" b="0" noProof="0" dirty="0">
              <a:latin typeface="AU Passata" panose="020B0503030502030804" pitchFamily="34" charset="77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8442FA-9D05-D945-B30C-35F62E78ADA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81844" y="4293096"/>
            <a:ext cx="7161212" cy="1746085"/>
          </a:xfrm>
        </p:spPr>
        <p:txBody>
          <a:bodyPr anchor="ctr"/>
          <a:lstStyle/>
          <a:p>
            <a:pPr lvl="0">
              <a:buClr>
                <a:srgbClr val="000000"/>
              </a:buClr>
            </a:pPr>
            <a:r>
              <a:rPr lang="en-GB" sz="2400" noProof="0" dirty="0">
                <a:solidFill>
                  <a:srgbClr val="FFFFFF"/>
                </a:solidFill>
              </a:rPr>
              <a:t>Alejandro Ordonez</a:t>
            </a:r>
          </a:p>
          <a:p>
            <a:pPr lvl="0">
              <a:buClr>
                <a:srgbClr val="000000"/>
              </a:buClr>
            </a:pPr>
            <a:r>
              <a:rPr lang="en-GB" sz="1600" noProof="0" dirty="0">
                <a:solidFill>
                  <a:srgbClr val="FFFFFF"/>
                </a:solidFill>
              </a:rPr>
              <a:t>Assistant Professor - Department of Bioscience </a:t>
            </a:r>
          </a:p>
          <a:p>
            <a:pPr lvl="0">
              <a:buClr>
                <a:srgbClr val="000000"/>
              </a:buClr>
            </a:pPr>
            <a:r>
              <a:rPr lang="en-GB" sz="1600" noProof="0" dirty="0">
                <a:solidFill>
                  <a:srgbClr val="FFFFFF"/>
                </a:solidFill>
              </a:rPr>
              <a:t>Section for Ecoinformatics &amp; Biodiversity</a:t>
            </a:r>
          </a:p>
          <a:p>
            <a:pPr lvl="0">
              <a:buClr>
                <a:srgbClr val="000000"/>
              </a:buClr>
            </a:pPr>
            <a:r>
              <a:rPr lang="en-GB" sz="1600" noProof="0" dirty="0" err="1">
                <a:solidFill>
                  <a:srgbClr val="FFFFFF"/>
                </a:solidFill>
              </a:rPr>
              <a:t>Center</a:t>
            </a:r>
            <a:r>
              <a:rPr lang="en-GB" sz="1600" noProof="0" dirty="0">
                <a:solidFill>
                  <a:srgbClr val="FFFFFF"/>
                </a:solidFill>
              </a:rPr>
              <a:t> for Biodiversity Dynamics in a Changing World (BIOCHANGE)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483207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idx="4294967295"/>
          </p:nvPr>
        </p:nvSpPr>
        <p:spPr>
          <a:xfrm>
            <a:off x="985838" y="980728"/>
            <a:ext cx="10220325" cy="3937000"/>
          </a:xfrm>
        </p:spPr>
        <p:txBody>
          <a:bodyPr anchor="ctr">
            <a:normAutofit/>
          </a:bodyPr>
          <a:lstStyle/>
          <a:p>
            <a:r>
              <a:rPr lang="en-GB" sz="6600" b="1" noProof="0" dirty="0">
                <a:solidFill>
                  <a:srgbClr val="C00000"/>
                </a:solidFill>
                <a:latin typeface="+mj-lt"/>
              </a:rPr>
              <a:t>So far so good?</a:t>
            </a:r>
          </a:p>
          <a:p>
            <a:r>
              <a:rPr lang="en-GB" sz="6600" b="1" noProof="0" dirty="0">
                <a:solidFill>
                  <a:srgbClr val="FFFF00"/>
                </a:solidFill>
                <a:latin typeface="+mj-lt"/>
              </a:rPr>
              <a:t>Any questions?</a:t>
            </a:r>
          </a:p>
          <a:p>
            <a:r>
              <a:rPr lang="en-GB" sz="6600" b="1" noProof="0" dirty="0">
                <a:solidFill>
                  <a:srgbClr val="00B050"/>
                </a:solidFill>
                <a:latin typeface="+mj-lt"/>
              </a:rPr>
              <a:t>Ready to move on?</a:t>
            </a:r>
          </a:p>
        </p:txBody>
      </p:sp>
    </p:spTree>
    <p:extLst>
      <p:ext uri="{BB962C8B-B14F-4D97-AF65-F5344CB8AC3E}">
        <p14:creationId xmlns:p14="http://schemas.microsoft.com/office/powerpoint/2010/main" val="3548041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800" b="1" dirty="0">
                <a:latin typeface="AU Passata" panose="020B0503030502030804" pitchFamily="34" charset="77"/>
              </a:rPr>
              <a:t>Nested Designs &amp; </a:t>
            </a:r>
            <a:r>
              <a:rPr lang="en-GB" sz="4800" b="1" dirty="0"/>
              <a:t>(Pseudo)replication</a:t>
            </a:r>
            <a:r>
              <a:rPr lang="en-GB" sz="4800" b="1" dirty="0">
                <a:latin typeface="AU Passata" panose="020B0503030502030804" pitchFamily="34" charset="77"/>
              </a:rPr>
              <a:t> </a:t>
            </a:r>
            <a:endParaRPr lang="en-GB" sz="4800" dirty="0">
              <a:latin typeface="AU Passata" panose="020B0503030502030804" pitchFamily="34" charset="77"/>
            </a:endParaRPr>
          </a:p>
        </p:txBody>
      </p:sp>
      <p:sp>
        <p:nvSpPr>
          <p:cNvPr id="53" name="Content Placeholder 52"/>
          <p:cNvSpPr>
            <a:spLocks noGrp="1"/>
          </p:cNvSpPr>
          <p:nvPr>
            <p:ph idx="4294967295"/>
          </p:nvPr>
        </p:nvSpPr>
        <p:spPr>
          <a:xfrm>
            <a:off x="984249" y="1958975"/>
            <a:ext cx="10220325" cy="3938102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GB" sz="2400" b="1" dirty="0">
                <a:solidFill>
                  <a:srgbClr val="C00000"/>
                </a:solidFill>
                <a:latin typeface="AU Passata" panose="020B0503030502030804" pitchFamily="34" charset="77"/>
              </a:rPr>
              <a:t>What nested design means? </a:t>
            </a:r>
            <a:endParaRPr lang="en-GB" sz="2400" dirty="0">
              <a:latin typeface="AU Passata" panose="020B0503030502030804" pitchFamily="34" charset="77"/>
              <a:sym typeface="Wingdings"/>
            </a:endParaRPr>
          </a:p>
          <a:p>
            <a:pPr>
              <a:buNone/>
            </a:pPr>
            <a:r>
              <a:rPr lang="en-GB" sz="2400" dirty="0">
                <a:latin typeface="AU Passata" panose="020B0503030502030804" pitchFamily="34" charset="77"/>
                <a:sym typeface="Wingdings"/>
              </a:rPr>
              <a:t>The response varies within more than one level (</a:t>
            </a:r>
            <a:r>
              <a:rPr lang="en-GB" sz="2400" dirty="0">
                <a:latin typeface="AU Passata" panose="020B0503030502030804" pitchFamily="34" charset="77"/>
              </a:rPr>
              <a:t>also known as </a:t>
            </a:r>
            <a:r>
              <a:rPr lang="en-GB" sz="2400" b="1" dirty="0">
                <a:solidFill>
                  <a:srgbClr val="C00000"/>
                </a:solidFill>
                <a:latin typeface="AU Passata" panose="020B0503030502030804" pitchFamily="34" charset="77"/>
              </a:rPr>
              <a:t>hierarchical design</a:t>
            </a:r>
            <a:r>
              <a:rPr lang="en-GB" sz="2400" dirty="0">
                <a:latin typeface="AU Passata" panose="020B0503030502030804" pitchFamily="34" charset="77"/>
                <a:sym typeface="Wingdings"/>
              </a:rPr>
              <a:t>)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134EAC00-486D-51F0-B02C-388047D9A9DD}"/>
              </a:ext>
            </a:extLst>
          </p:cNvPr>
          <p:cNvSpPr/>
          <p:nvPr/>
        </p:nvSpPr>
        <p:spPr bwMode="auto">
          <a:xfrm>
            <a:off x="8380206" y="3841751"/>
            <a:ext cx="3374372" cy="2055812"/>
          </a:xfrm>
          <a:prstGeom prst="roundRect">
            <a:avLst/>
          </a:prstGeom>
          <a:solidFill>
            <a:schemeClr val="accent2"/>
          </a:solidFill>
          <a:ln w="1778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U Passata" panose="020B0503030502030804" pitchFamily="34" charset="77"/>
              </a:rPr>
              <a:t>Observations (sites) within regions are not independent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2412CE-7432-9179-ED4A-F3EE921171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458" y="3217083"/>
            <a:ext cx="6241859" cy="2944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230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800" b="1" dirty="0">
                <a:latin typeface="AU Passata" panose="020B0503030502030804" pitchFamily="34" charset="77"/>
              </a:rPr>
              <a:t>Nested Designs &amp; </a:t>
            </a:r>
            <a:r>
              <a:rPr lang="en-GB" sz="4800" b="1" dirty="0"/>
              <a:t>(Pseudo)replication</a:t>
            </a:r>
            <a:r>
              <a:rPr lang="en-GB" sz="4800" b="1" dirty="0">
                <a:latin typeface="AU Passata" panose="020B0503030502030804" pitchFamily="34" charset="77"/>
              </a:rPr>
              <a:t> </a:t>
            </a:r>
            <a:endParaRPr lang="en-GB" sz="4800" dirty="0">
              <a:latin typeface="AU Passata" panose="020B0503030502030804" pitchFamily="34" charset="77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375512" y="3021552"/>
            <a:ext cx="11437800" cy="2974945"/>
            <a:chOff x="-609259" y="1037669"/>
            <a:chExt cx="11437800" cy="2974945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609259" y="1037669"/>
              <a:ext cx="6241859" cy="2944784"/>
            </a:xfrm>
            <a:prstGeom prst="rect">
              <a:avLst/>
            </a:prstGeom>
          </p:spPr>
        </p:pic>
        <p:sp>
          <p:nvSpPr>
            <p:cNvPr id="9" name="Right Brace 8"/>
            <p:cNvSpPr/>
            <p:nvPr/>
          </p:nvSpPr>
          <p:spPr>
            <a:xfrm>
              <a:off x="5932080" y="1372403"/>
              <a:ext cx="231738" cy="2640211"/>
            </a:xfrm>
            <a:prstGeom prst="rightBrace">
              <a:avLst>
                <a:gd name="adj1" fmla="val 358828"/>
                <a:gd name="adj2" fmla="val 50000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GB">
                <a:latin typeface="AU Passata" panose="020B0503030502030804" pitchFamily="34" charset="77"/>
                <a:ea typeface="Helvetica" charset="0"/>
                <a:cs typeface="Helvetica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261890" y="1723012"/>
              <a:ext cx="4566651" cy="1938992"/>
            </a:xfrm>
            <a:prstGeom prst="rect">
              <a:avLst/>
            </a:prstGeom>
            <a:solidFill>
              <a:schemeClr val="accent3"/>
            </a:solidFill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GB" sz="2400" b="1" dirty="0">
                  <a:latin typeface="AU Passata" panose="020B0503030502030804" pitchFamily="34" charset="77"/>
                  <a:ea typeface="Helvetica" charset="0"/>
                  <a:cs typeface="Helvetica" charset="0"/>
                </a:rPr>
                <a:t>But</a:t>
              </a:r>
              <a:r>
                <a:rPr lang="mr-IN" sz="2400" b="1" dirty="0">
                  <a:latin typeface="AU Passata" panose="020B0503030502030804" pitchFamily="34" charset="77"/>
                  <a:ea typeface="Helvetica" charset="0"/>
                  <a:cs typeface="Helvetica" charset="0"/>
                </a:rPr>
                <a:t>…</a:t>
              </a:r>
              <a:endParaRPr lang="en-US" sz="2400" b="1" dirty="0">
                <a:latin typeface="AU Passata" panose="020B0503030502030804" pitchFamily="34" charset="77"/>
                <a:ea typeface="Helvetica" charset="0"/>
                <a:cs typeface="Helvetica" charset="0"/>
              </a:endParaRPr>
            </a:p>
            <a:p>
              <a:pPr algn="ctr">
                <a:lnSpc>
                  <a:spcPct val="100000"/>
                </a:lnSpc>
              </a:pPr>
              <a:r>
                <a:rPr lang="en-US" sz="2400" dirty="0">
                  <a:latin typeface="AU Passata" panose="020B0503030502030804" pitchFamily="34" charset="77"/>
                  <a:ea typeface="Helvetica" charset="0"/>
                  <a:cs typeface="Helvetica" charset="0"/>
                </a:rPr>
                <a:t>We know that the effect of X changes between nine (9) regions</a:t>
              </a:r>
            </a:p>
            <a:p>
              <a:pPr algn="ctr">
                <a:lnSpc>
                  <a:spcPct val="100000"/>
                </a:lnSpc>
              </a:pPr>
              <a:r>
                <a:rPr lang="en-US" sz="2400" dirty="0">
                  <a:latin typeface="AU Passata" panose="020B0503030502030804" pitchFamily="34" charset="77"/>
                  <a:ea typeface="Helvetica" charset="0"/>
                  <a:cs typeface="Helvetica" charset="0"/>
                </a:rPr>
                <a:t>Y</a:t>
              </a:r>
              <a:r>
                <a:rPr lang="en-US" sz="2400" i="1" baseline="-25000" dirty="0">
                  <a:latin typeface="AU Passata" panose="020B0503030502030804" pitchFamily="34" charset="77"/>
                  <a:ea typeface="Helvetica" charset="0"/>
                  <a:cs typeface="Helvetica" charset="0"/>
                </a:rPr>
                <a:t>i </a:t>
              </a:r>
              <a:r>
                <a:rPr lang="en-US" sz="2400" dirty="0">
                  <a:latin typeface="AU Passata" panose="020B0503030502030804" pitchFamily="34" charset="77"/>
                  <a:ea typeface="Helvetica" charset="0"/>
                  <a:cs typeface="Helvetica" charset="0"/>
                </a:rPr>
                <a:t>~ Region</a:t>
              </a:r>
              <a:r>
                <a:rPr lang="en-US" sz="2400" i="1" baseline="-25000" dirty="0">
                  <a:latin typeface="AU Passata" panose="020B0503030502030804" pitchFamily="34" charset="77"/>
                  <a:ea typeface="Helvetica" charset="0"/>
                  <a:cs typeface="Helvetica" charset="0"/>
                </a:rPr>
                <a:t>i,1</a:t>
              </a:r>
              <a:r>
                <a:rPr lang="en-US" sz="2400" dirty="0">
                  <a:latin typeface="AU Passata" panose="020B0503030502030804" pitchFamily="34" charset="77"/>
                  <a:ea typeface="Helvetica" charset="0"/>
                  <a:cs typeface="Helvetica" charset="0"/>
                </a:rPr>
                <a:t> + (</a:t>
              </a:r>
              <a:r>
                <a:rPr lang="en-US" sz="2400" dirty="0" err="1">
                  <a:latin typeface="AU Passata" panose="020B0503030502030804" pitchFamily="34" charset="77"/>
                  <a:ea typeface="Helvetica" charset="0"/>
                  <a:cs typeface="Helvetica" charset="0"/>
                </a:rPr>
                <a:t>X</a:t>
              </a:r>
              <a:r>
                <a:rPr lang="en-US" sz="2400" i="1" baseline="-25000" dirty="0" err="1">
                  <a:latin typeface="AU Passata" panose="020B0503030502030804" pitchFamily="34" charset="77"/>
                  <a:ea typeface="Helvetica" charset="0"/>
                  <a:cs typeface="Helvetica" charset="0"/>
                </a:rPr>
                <a:t>i,n</a:t>
              </a:r>
              <a:r>
                <a:rPr lang="en-US" sz="2400" baseline="-25000" dirty="0">
                  <a:latin typeface="AU Passata" panose="020B0503030502030804" pitchFamily="34" charset="77"/>
                  <a:ea typeface="Helvetica" charset="0"/>
                  <a:cs typeface="Helvetica" charset="0"/>
                </a:rPr>
                <a:t> </a:t>
              </a:r>
              <a:r>
                <a:rPr lang="en-US" sz="2400" dirty="0">
                  <a:latin typeface="AU Passata" panose="020B0503030502030804" pitchFamily="34" charset="77"/>
                  <a:ea typeface="Helvetica" charset="0"/>
                  <a:cs typeface="Helvetica" charset="0"/>
                </a:rPr>
                <a:t>* </a:t>
              </a:r>
              <a:r>
                <a:rPr lang="en-US" sz="2400" dirty="0" err="1">
                  <a:latin typeface="AU Passata" panose="020B0503030502030804" pitchFamily="34" charset="77"/>
                  <a:ea typeface="Helvetica" charset="0"/>
                  <a:cs typeface="Helvetica" charset="0"/>
                </a:rPr>
                <a:t>Region</a:t>
              </a:r>
              <a:r>
                <a:rPr lang="en-US" sz="2400" i="1" baseline="-25000" dirty="0" err="1">
                  <a:latin typeface="AU Passata" panose="020B0503030502030804" pitchFamily="34" charset="77"/>
                  <a:ea typeface="Helvetica" charset="0"/>
                  <a:cs typeface="Helvetica" charset="0"/>
                </a:rPr>
                <a:t>i,n</a:t>
              </a:r>
              <a:r>
                <a:rPr lang="en-US" sz="2400" dirty="0">
                  <a:latin typeface="AU Passata" panose="020B0503030502030804" pitchFamily="34" charset="77"/>
                  <a:ea typeface="Helvetica" charset="0"/>
                  <a:cs typeface="Helvetica" charset="0"/>
                </a:rPr>
                <a:t>)</a:t>
              </a:r>
              <a:endParaRPr lang="en-GB" sz="2400" dirty="0">
                <a:latin typeface="AU Passata" panose="020B0503030502030804" pitchFamily="34" charset="77"/>
                <a:ea typeface="Helvetica" charset="0"/>
                <a:cs typeface="Helvetica" charset="0"/>
              </a:endParaRPr>
            </a:p>
          </p:txBody>
        </p:sp>
      </p:grpSp>
      <p:sp>
        <p:nvSpPr>
          <p:cNvPr id="15" name="Rectangle 14"/>
          <p:cNvSpPr/>
          <p:nvPr/>
        </p:nvSpPr>
        <p:spPr>
          <a:xfrm>
            <a:off x="2141537" y="1812859"/>
            <a:ext cx="7905750" cy="1015663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GB" sz="3600" b="1" dirty="0">
                <a:solidFill>
                  <a:schemeClr val="bg1"/>
                </a:solidFill>
                <a:latin typeface="AU Passata" panose="020B0503030502030804" pitchFamily="34" charset="77"/>
                <a:ea typeface="Helvetica" charset="0"/>
                <a:cs typeface="Helvetica" charset="0"/>
              </a:rPr>
              <a:t>Question</a:t>
            </a:r>
            <a:endParaRPr lang="en-GB" sz="2400" dirty="0">
              <a:solidFill>
                <a:schemeClr val="bg1"/>
              </a:solidFill>
              <a:latin typeface="AU Passata" panose="020B0503030502030804" pitchFamily="34" charset="77"/>
              <a:ea typeface="Helvetica" charset="0"/>
              <a:cs typeface="Helvetica" charset="0"/>
            </a:endParaRPr>
          </a:p>
          <a:p>
            <a:pPr algn="ctr">
              <a:lnSpc>
                <a:spcPct val="100000"/>
              </a:lnSpc>
            </a:pPr>
            <a:r>
              <a:rPr lang="en-GB" sz="2400" dirty="0">
                <a:solidFill>
                  <a:schemeClr val="bg1"/>
                </a:solidFill>
                <a:latin typeface="AU Passata" panose="020B0503030502030804" pitchFamily="34" charset="77"/>
                <a:ea typeface="Helvetica" charset="0"/>
                <a:cs typeface="Helvetica" charset="0"/>
              </a:rPr>
              <a:t>What is the effect on the response of changes in X?</a:t>
            </a:r>
          </a:p>
        </p:txBody>
      </p:sp>
    </p:spTree>
    <p:extLst>
      <p:ext uri="{BB962C8B-B14F-4D97-AF65-F5344CB8AC3E}">
        <p14:creationId xmlns:p14="http://schemas.microsoft.com/office/powerpoint/2010/main" val="3170466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800" b="1" dirty="0">
                <a:latin typeface="AU Passata" panose="020B0503030502030804" pitchFamily="34" charset="77"/>
              </a:rPr>
              <a:t>Nested Designs &amp; </a:t>
            </a:r>
            <a:r>
              <a:rPr lang="en-GB" sz="4800" b="1" dirty="0"/>
              <a:t>(Pseudo)replication</a:t>
            </a:r>
            <a:r>
              <a:rPr lang="en-GB" sz="4800" b="1" dirty="0">
                <a:latin typeface="AU Passata" panose="020B0503030502030804" pitchFamily="34" charset="77"/>
              </a:rPr>
              <a:t> </a:t>
            </a:r>
            <a:endParaRPr lang="en-GB" dirty="0">
              <a:latin typeface="AU Passata" panose="020B0503030502030804" pitchFamily="34" charset="77"/>
            </a:endParaRPr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613186" y="1799108"/>
            <a:ext cx="6245409" cy="3036356"/>
            <a:chOff x="103940" y="1342242"/>
            <a:chExt cx="5430587" cy="2640211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940" y="1494642"/>
              <a:ext cx="5100776" cy="2406444"/>
            </a:xfrm>
            <a:prstGeom prst="rect">
              <a:avLst/>
            </a:prstGeom>
          </p:spPr>
        </p:pic>
        <p:sp>
          <p:nvSpPr>
            <p:cNvPr id="9" name="Right Brace 8"/>
            <p:cNvSpPr/>
            <p:nvPr/>
          </p:nvSpPr>
          <p:spPr>
            <a:xfrm>
              <a:off x="5302789" y="1342242"/>
              <a:ext cx="231738" cy="2640211"/>
            </a:xfrm>
            <a:prstGeom prst="rightBrace">
              <a:avLst>
                <a:gd name="adj1" fmla="val 358828"/>
                <a:gd name="adj2" fmla="val 50000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>
                <a:latin typeface="AU Passata" panose="020B0503030502030804" pitchFamily="34" charset="77"/>
                <a:ea typeface="Helvetica" charset="0"/>
                <a:cs typeface="Helvetica" charset="0"/>
              </a:endParaRPr>
            </a:p>
          </p:txBody>
        </p:sp>
      </p:grpSp>
      <p:sp>
        <p:nvSpPr>
          <p:cNvPr id="12" name="Rectangle 11"/>
          <p:cNvSpPr/>
          <p:nvPr/>
        </p:nvSpPr>
        <p:spPr>
          <a:xfrm>
            <a:off x="1147500" y="5176129"/>
            <a:ext cx="9893824" cy="1077218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GB" sz="3200" b="1" dirty="0">
                <a:solidFill>
                  <a:schemeClr val="bg1"/>
                </a:solidFill>
                <a:latin typeface="AU Passata" panose="020B0503030502030804" pitchFamily="34" charset="77"/>
                <a:ea typeface="Helvetica" charset="0"/>
                <a:cs typeface="Helvetica" charset="0"/>
                <a:sym typeface="Wingdings"/>
              </a:rPr>
              <a:t>Mixed Effect Models</a:t>
            </a:r>
          </a:p>
          <a:p>
            <a:pPr algn="ctr">
              <a:lnSpc>
                <a:spcPct val="100000"/>
              </a:lnSpc>
            </a:pPr>
            <a:r>
              <a:rPr lang="en-GB" sz="3200" dirty="0">
                <a:solidFill>
                  <a:schemeClr val="bg1"/>
                </a:solidFill>
                <a:latin typeface="AU Passata" panose="020B0503030502030804" pitchFamily="34" charset="77"/>
                <a:ea typeface="Helvetica" charset="0"/>
                <a:cs typeface="Helvetica" charset="0"/>
                <a:sym typeface="Wingdings"/>
              </a:rPr>
              <a:t>Allow controlling for regional effects and not loose DF</a:t>
            </a:r>
            <a:endParaRPr lang="en-GB" sz="3200" b="1" dirty="0">
              <a:solidFill>
                <a:schemeClr val="bg1"/>
              </a:solidFill>
              <a:latin typeface="AU Passata" panose="020B0503030502030804" pitchFamily="34" charset="77"/>
              <a:ea typeface="Helvetica" charset="0"/>
              <a:cs typeface="Helvetica" charset="0"/>
              <a:sym typeface="Wingding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7182318" y="1609126"/>
            <a:ext cx="4285744" cy="3416320"/>
          </a:xfrm>
          <a:prstGeom prst="rect">
            <a:avLst/>
          </a:prstGeom>
          <a:solidFill>
            <a:schemeClr val="accent3"/>
          </a:solidFill>
        </p:spPr>
        <p:txBody>
          <a:bodyPr wrap="square">
            <a:spAutoFit/>
          </a:bodyPr>
          <a:lstStyle/>
          <a:p>
            <a:pPr marL="285750" indent="-285750">
              <a:lnSpc>
                <a:spcPct val="100000"/>
              </a:lnSpc>
              <a:buFont typeface="Arial" charset="0"/>
              <a:buChar char="•"/>
            </a:pPr>
            <a:r>
              <a:rPr lang="en-GB" sz="2000" dirty="0">
                <a:latin typeface="AU Passata" panose="020B0503030502030804" pitchFamily="34" charset="77"/>
                <a:ea typeface="Helvetica" charset="0"/>
                <a:cs typeface="Helvetica" charset="0"/>
              </a:rPr>
              <a:t>This model needs nine (9) parameters to be estimated</a:t>
            </a:r>
          </a:p>
          <a:p>
            <a:pPr marL="285750" indent="-285750">
              <a:lnSpc>
                <a:spcPct val="100000"/>
              </a:lnSpc>
              <a:buFont typeface="Arial" charset="0"/>
              <a:buChar char="•"/>
            </a:pPr>
            <a:r>
              <a:rPr lang="en-GB" sz="2000" b="1" dirty="0">
                <a:latin typeface="AU Passata" panose="020B0503030502030804" pitchFamily="34" charset="77"/>
                <a:ea typeface="Helvetica" charset="0"/>
                <a:cs typeface="Helvetica" charset="0"/>
              </a:rPr>
              <a:t>We loose </a:t>
            </a:r>
            <a:r>
              <a:rPr lang="en-GB" sz="2000" b="1" dirty="0">
                <a:latin typeface="AU Passata" panose="020B0503030502030804" pitchFamily="34" charset="77"/>
                <a:ea typeface="Helvetica" charset="0"/>
                <a:cs typeface="Helvetica" charset="0"/>
                <a:sym typeface="Wingdings"/>
              </a:rPr>
              <a:t>9 degrees of freedom</a:t>
            </a:r>
            <a:endParaRPr lang="en-GB" sz="2000" dirty="0">
              <a:latin typeface="AU Passata" panose="020B0503030502030804" pitchFamily="34" charset="77"/>
              <a:ea typeface="Helvetica" charset="0"/>
              <a:cs typeface="Helvetica" charset="0"/>
              <a:sym typeface="Wingdings"/>
            </a:endParaRPr>
          </a:p>
          <a:p>
            <a:pPr marL="742950" lvl="1" indent="-285750">
              <a:lnSpc>
                <a:spcPct val="100000"/>
              </a:lnSpc>
              <a:buFont typeface="Arial" charset="0"/>
              <a:buChar char="•"/>
            </a:pPr>
            <a:r>
              <a:rPr lang="en-GB" sz="2000" i="1" dirty="0">
                <a:latin typeface="AU Passata" panose="020B0503030502030804" pitchFamily="34" charset="77"/>
                <a:ea typeface="Helvetica" charset="0"/>
                <a:cs typeface="Helvetica" charset="0"/>
                <a:sym typeface="Wingdings"/>
              </a:rPr>
              <a:t>Losing </a:t>
            </a:r>
            <a:r>
              <a:rPr lang="en-GB" sz="2000" i="1" dirty="0" err="1">
                <a:latin typeface="AU Passata" panose="020B0503030502030804" pitchFamily="34" charset="77"/>
                <a:ea typeface="Helvetica" charset="0"/>
                <a:cs typeface="Helvetica" charset="0"/>
                <a:sym typeface="Wingdings"/>
              </a:rPr>
              <a:t>df</a:t>
            </a:r>
            <a:r>
              <a:rPr lang="en-GB" sz="2000" i="1" dirty="0">
                <a:latin typeface="AU Passata" panose="020B0503030502030804" pitchFamily="34" charset="77"/>
                <a:ea typeface="Helvetica" charset="0"/>
                <a:cs typeface="Helvetica" charset="0"/>
                <a:sym typeface="Wingdings"/>
              </a:rPr>
              <a:t> </a:t>
            </a:r>
            <a:r>
              <a:rPr lang="en-GB" sz="2000" i="1" dirty="0">
                <a:latin typeface="AU Passata" panose="020B0503030502030804" pitchFamily="34" charset="77"/>
                <a:ea typeface="Helvetica" charset="0"/>
                <a:cs typeface="Helvetica" charset="0"/>
                <a:sym typeface="Wingdings" pitchFamily="2" charset="2"/>
              </a:rPr>
              <a:t> </a:t>
            </a:r>
            <a:r>
              <a:rPr lang="en-GB" sz="2000" i="1" dirty="0">
                <a:latin typeface="AU Passata" panose="020B0503030502030804" pitchFamily="34" charset="77"/>
                <a:ea typeface="Helvetica" charset="0"/>
                <a:cs typeface="Helvetica" charset="0"/>
                <a:sym typeface="Wingdings"/>
              </a:rPr>
              <a:t>Reduces of inference power!</a:t>
            </a:r>
          </a:p>
          <a:p>
            <a:pPr marL="742950" lvl="1" indent="-285750">
              <a:lnSpc>
                <a:spcPct val="100000"/>
              </a:lnSpc>
              <a:buFont typeface="Arial" charset="0"/>
              <a:buChar char="•"/>
            </a:pPr>
            <a:endParaRPr lang="en-GB" sz="2000" dirty="0">
              <a:latin typeface="AU Passata" panose="020B0503030502030804" pitchFamily="34" charset="77"/>
              <a:ea typeface="Helvetica" charset="0"/>
              <a:cs typeface="Helvetica" charset="0"/>
              <a:sym typeface="Wingdings"/>
            </a:endParaRPr>
          </a:p>
          <a:p>
            <a:pPr algn="ctr">
              <a:lnSpc>
                <a:spcPct val="100000"/>
              </a:lnSpc>
            </a:pPr>
            <a:r>
              <a:rPr lang="en-GB" sz="2400" b="1" dirty="0">
                <a:latin typeface="AU Passata" panose="020B0503030502030804" pitchFamily="34" charset="77"/>
                <a:ea typeface="Helvetica" charset="0"/>
                <a:cs typeface="Helvetica" charset="0"/>
                <a:sym typeface="Wingdings"/>
              </a:rPr>
              <a:t>But in most cases, we don</a:t>
            </a:r>
            <a:r>
              <a:rPr lang="mr-IN" sz="2400" b="1" dirty="0">
                <a:latin typeface="AU Passata" panose="020B0503030502030804" pitchFamily="34" charset="77"/>
                <a:ea typeface="Helvetica" charset="0"/>
                <a:cs typeface="Helvetica" charset="0"/>
                <a:sym typeface="Wingdings"/>
              </a:rPr>
              <a:t>’</a:t>
            </a:r>
            <a:r>
              <a:rPr lang="en-GB" sz="2400" b="1" dirty="0">
                <a:latin typeface="AU Passata" panose="020B0503030502030804" pitchFamily="34" charset="77"/>
                <a:ea typeface="Helvetica" charset="0"/>
                <a:cs typeface="Helvetica" charset="0"/>
                <a:sym typeface="Wingdings"/>
              </a:rPr>
              <a:t>t care about the region effect</a:t>
            </a:r>
            <a:endParaRPr lang="en-GB" sz="2400" b="1" dirty="0">
              <a:solidFill>
                <a:srgbClr val="C00000"/>
              </a:solidFill>
              <a:latin typeface="AU Passata" panose="020B0503030502030804" pitchFamily="34" charset="77"/>
              <a:ea typeface="Helvetica" charset="0"/>
              <a:cs typeface="Helvetica" charset="0"/>
              <a:sym typeface="Wingdings"/>
            </a:endParaRPr>
          </a:p>
          <a:p>
            <a:pPr lvl="1" algn="ctr">
              <a:lnSpc>
                <a:spcPct val="100000"/>
              </a:lnSpc>
            </a:pPr>
            <a:r>
              <a:rPr lang="en-GB" sz="2400" b="1" dirty="0">
                <a:solidFill>
                  <a:srgbClr val="C00000"/>
                </a:solidFill>
                <a:latin typeface="AU Passata" panose="020B0503030502030804" pitchFamily="34" charset="77"/>
                <a:ea typeface="Helvetica" charset="0"/>
                <a:cs typeface="Helvetica" charset="0"/>
                <a:sym typeface="Wingdings"/>
              </a:rPr>
              <a:t>How can we deal with this?</a:t>
            </a:r>
          </a:p>
        </p:txBody>
      </p:sp>
    </p:spTree>
    <p:extLst>
      <p:ext uri="{BB962C8B-B14F-4D97-AF65-F5344CB8AC3E}">
        <p14:creationId xmlns:p14="http://schemas.microsoft.com/office/powerpoint/2010/main" val="19386092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idx="4294967295"/>
          </p:nvPr>
        </p:nvSpPr>
        <p:spPr>
          <a:xfrm>
            <a:off x="985838" y="980728"/>
            <a:ext cx="10220325" cy="3937000"/>
          </a:xfrm>
        </p:spPr>
        <p:txBody>
          <a:bodyPr anchor="ctr">
            <a:normAutofit/>
          </a:bodyPr>
          <a:lstStyle/>
          <a:p>
            <a:r>
              <a:rPr lang="en-GB" sz="6600" b="1" noProof="0" dirty="0">
                <a:solidFill>
                  <a:srgbClr val="C00000"/>
                </a:solidFill>
                <a:latin typeface="+mj-lt"/>
              </a:rPr>
              <a:t>So far so good?</a:t>
            </a:r>
          </a:p>
          <a:p>
            <a:r>
              <a:rPr lang="en-GB" sz="6600" b="1" noProof="0" dirty="0">
                <a:solidFill>
                  <a:srgbClr val="FFFF00"/>
                </a:solidFill>
                <a:latin typeface="+mj-lt"/>
              </a:rPr>
              <a:t>Any questions?</a:t>
            </a:r>
          </a:p>
          <a:p>
            <a:r>
              <a:rPr lang="en-GB" sz="6600" b="1" noProof="0" dirty="0">
                <a:solidFill>
                  <a:srgbClr val="00B050"/>
                </a:solidFill>
                <a:latin typeface="+mj-lt"/>
              </a:rPr>
              <a:t>Ready to move on?</a:t>
            </a:r>
          </a:p>
        </p:txBody>
      </p:sp>
    </p:spTree>
    <p:extLst>
      <p:ext uri="{BB962C8B-B14F-4D97-AF65-F5344CB8AC3E}">
        <p14:creationId xmlns:p14="http://schemas.microsoft.com/office/powerpoint/2010/main" val="2638759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800" b="1" noProof="0" dirty="0"/>
              <a:t>General Linear Models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DBC0C7D-9A92-9549-9B22-DF69E591343D}"/>
              </a:ext>
            </a:extLst>
          </p:cNvPr>
          <p:cNvGrpSpPr/>
          <p:nvPr/>
        </p:nvGrpSpPr>
        <p:grpSpPr>
          <a:xfrm>
            <a:off x="734096" y="1844824"/>
            <a:ext cx="10719633" cy="3666533"/>
            <a:chOff x="775379" y="1648396"/>
            <a:chExt cx="10719633" cy="366653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/>
                <p:cNvSpPr txBox="1"/>
                <p:nvPr/>
              </p:nvSpPr>
              <p:spPr>
                <a:xfrm>
                  <a:off x="4247901" y="1648396"/>
                  <a:ext cx="3597804" cy="61539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5398" b="1">
                            <a:latin typeface="Cambria Math" panose="02040503050406030204" pitchFamily="18" charset="0"/>
                            <a:ea typeface="Helvetica" charset="0"/>
                            <a:cs typeface="Helvetica" charset="0"/>
                          </a:rPr>
                          <m:t>𝐘</m:t>
                        </m:r>
                        <m:r>
                          <a:rPr lang="en-US" sz="5398" b="1" i="1">
                            <a:latin typeface="Cambria Math" panose="02040503050406030204" pitchFamily="18" charset="0"/>
                            <a:ea typeface="Helvetica" charset="0"/>
                            <a:cs typeface="Helvetica" charset="0"/>
                          </a:rPr>
                          <m:t>=</m:t>
                        </m:r>
                        <m:r>
                          <a:rPr lang="en-US" sz="5398" b="1">
                            <a:latin typeface="Cambria Math" panose="02040503050406030204" pitchFamily="18" charset="0"/>
                            <a:ea typeface="Helvetica" charset="0"/>
                            <a:cs typeface="Helvetica" charset="0"/>
                          </a:rPr>
                          <m:t>𝐗</m:t>
                        </m:r>
                        <m:r>
                          <a:rPr lang="en-US" sz="5398" b="1" i="1">
                            <a:latin typeface="Cambria Math" panose="02040503050406030204" pitchFamily="18" charset="0"/>
                            <a:ea typeface="Helvetica" charset="0"/>
                            <a:cs typeface="Helvetica" charset="0"/>
                          </a:rPr>
                          <m:t>𝜷</m:t>
                        </m:r>
                        <m:r>
                          <a:rPr lang="en-US" sz="5398" b="1" i="1">
                            <a:latin typeface="Cambria Math" panose="02040503050406030204" pitchFamily="18" charset="0"/>
                            <a:ea typeface="Helvetica" charset="0"/>
                            <a:cs typeface="Helvetica" charset="0"/>
                          </a:rPr>
                          <m:t>+</m:t>
                        </m:r>
                        <m:r>
                          <a:rPr lang="en-US" sz="5398" b="1" i="1">
                            <a:latin typeface="Cambria Math" panose="02040503050406030204" pitchFamily="18" charset="0"/>
                            <a:ea typeface="Helvetica" charset="0"/>
                            <a:cs typeface="Helvetica" charset="0"/>
                          </a:rPr>
                          <m:t>𝜺</m:t>
                        </m:r>
                      </m:oMath>
                    </m:oMathPara>
                  </a14:m>
                  <a:endParaRPr lang="en-US" sz="5398" b="1" dirty="0">
                    <a:latin typeface="+mn-lt"/>
                    <a:ea typeface="Helvetica" charset="0"/>
                    <a:cs typeface="Helvetica" charset="0"/>
                  </a:endParaRPr>
                </a:p>
              </p:txBody>
            </p:sp>
          </mc:Choice>
          <mc:Fallback xmlns="">
            <p:sp>
              <p:nvSpPr>
                <p:cNvPr id="17" name="TextBox 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47901" y="1648396"/>
                  <a:ext cx="3597804" cy="615393"/>
                </a:xfrm>
                <a:prstGeom prst="rect">
                  <a:avLst/>
                </a:prstGeom>
                <a:blipFill>
                  <a:blip r:embed="rId2"/>
                  <a:stretch>
                    <a:fillRect l="-3158" t="-28000" r="-1404" b="-44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0" name="Group 9"/>
            <p:cNvGrpSpPr/>
            <p:nvPr/>
          </p:nvGrpSpPr>
          <p:grpSpPr>
            <a:xfrm>
              <a:off x="3499872" y="2479177"/>
              <a:ext cx="5140436" cy="2727053"/>
              <a:chOff x="2280691" y="2134396"/>
              <a:chExt cx="4287577" cy="2444797"/>
            </a:xfrm>
          </p:grpSpPr>
          <p:sp>
            <p:nvSpPr>
              <p:cNvPr id="4" name="Rectangle 3"/>
              <p:cNvSpPr/>
              <p:nvPr/>
            </p:nvSpPr>
            <p:spPr bwMode="auto">
              <a:xfrm>
                <a:off x="2280691" y="2134396"/>
                <a:ext cx="4250093" cy="1864648"/>
              </a:xfrm>
              <a:prstGeom prst="rect">
                <a:avLst/>
              </a:prstGeom>
              <a:solidFill>
                <a:schemeClr val="accent3">
                  <a:alpha val="18039"/>
                </a:schemeClr>
              </a:solidFill>
              <a:ln w="2857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16" tIns="45708" rIns="91416" bIns="45708" numCol="1" rtlCol="0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nl-NL" sz="1600" b="1">
                  <a:latin typeface="+mn-lt"/>
                  <a:ea typeface="Helvetica" charset="0"/>
                  <a:cs typeface="Helvetica" charset="0"/>
                </a:endParaRPr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2345676" y="4010738"/>
                <a:ext cx="4222592" cy="5684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nl-NL" sz="2799" dirty="0">
                    <a:solidFill>
                      <a:schemeClr val="accent3"/>
                    </a:solidFill>
                    <a:latin typeface="+mn-lt"/>
                    <a:ea typeface="Helvetica" charset="0"/>
                    <a:cs typeface="Helvetica" charset="0"/>
                  </a:rPr>
                  <a:t>Fixed part</a:t>
                </a:r>
              </a:p>
            </p:txBody>
          </p:sp>
        </p:grpSp>
        <p:grpSp>
          <p:nvGrpSpPr>
            <p:cNvPr id="11" name="Group 10"/>
            <p:cNvGrpSpPr/>
            <p:nvPr/>
          </p:nvGrpSpPr>
          <p:grpSpPr>
            <a:xfrm>
              <a:off x="8110636" y="2479177"/>
              <a:ext cx="3384376" cy="2835752"/>
              <a:chOff x="6264359" y="2134396"/>
              <a:chExt cx="2618381" cy="2529343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6264359" y="4010740"/>
                <a:ext cx="2618381" cy="652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nl-NL" sz="2799" dirty="0">
                    <a:solidFill>
                      <a:srgbClr val="CC0000"/>
                    </a:solidFill>
                    <a:latin typeface="+mn-lt"/>
                    <a:ea typeface="Helvetica" charset="0"/>
                    <a:cs typeface="Helvetica" charset="0"/>
                  </a:rPr>
                  <a:t>Error part</a:t>
                </a:r>
              </a:p>
            </p:txBody>
          </p:sp>
          <p:sp>
            <p:nvSpPr>
              <p:cNvPr id="9" name="Rectangle 8"/>
              <p:cNvSpPr/>
              <p:nvPr/>
            </p:nvSpPr>
            <p:spPr bwMode="auto">
              <a:xfrm>
                <a:off x="7118557" y="2134396"/>
                <a:ext cx="903129" cy="1864648"/>
              </a:xfrm>
              <a:prstGeom prst="rect">
                <a:avLst/>
              </a:prstGeom>
              <a:solidFill>
                <a:srgbClr val="CC0000">
                  <a:alpha val="18039"/>
                </a:srgbClr>
              </a:solidFill>
              <a:ln w="28575" cap="flat" cmpd="sng" algn="ctr">
                <a:solidFill>
                  <a:srgbClr val="CC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16" tIns="45708" rIns="91416" bIns="45708" numCol="1" rtlCol="0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nl-NL" sz="1600" b="1">
                  <a:latin typeface="+mn-lt"/>
                  <a:ea typeface="Helvetica" charset="0"/>
                  <a:cs typeface="Helvetica" charset="0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4A31402A-A081-A148-9308-E3A521CE38D1}"/>
                    </a:ext>
                  </a:extLst>
                </p:cNvPr>
                <p:cNvSpPr/>
                <p:nvPr/>
              </p:nvSpPr>
              <p:spPr>
                <a:xfrm>
                  <a:off x="775379" y="3501008"/>
                  <a:ext cx="10430784" cy="707886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mr-IN" sz="4800" i="1">
                                <a:latin typeface="Cambria Math" panose="02040503050406030204" pitchFamily="18" charset="0"/>
                                <a:ea typeface="Helvetica" charset="0"/>
                                <a:cs typeface="Helvetica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mr-IN" sz="4800" i="1">
                                    <a:latin typeface="Cambria Math" panose="02040503050406030204" pitchFamily="18" charset="0"/>
                                    <a:ea typeface="Helvetica" charset="0"/>
                                    <a:cs typeface="Helvetica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sz="4800" i="1">
                                          <a:latin typeface="Cambria Math" panose="02040503050406030204" pitchFamily="18" charset="0"/>
                                          <a:ea typeface="Helvetica" charset="0"/>
                                          <a:cs typeface="Helvetica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4800" i="1">
                                          <a:latin typeface="Cambria Math" panose="02040503050406030204" pitchFamily="18" charset="0"/>
                                          <a:ea typeface="Helvetica" charset="0"/>
                                          <a:cs typeface="Helvetica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4800" i="1">
                                          <a:latin typeface="Cambria Math" panose="02040503050406030204" pitchFamily="18" charset="0"/>
                                          <a:ea typeface="Helvetica" charset="0"/>
                                          <a:cs typeface="Helvetica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r>
                                    <a:rPr lang="mr-IN" sz="4800" i="1">
                                      <a:latin typeface="Cambria Math" panose="02040503050406030204" pitchFamily="18" charset="0"/>
                                      <a:ea typeface="Helvetica" charset="0"/>
                                      <a:cs typeface="Helvetica" charset="0"/>
                                    </a:rPr>
                                    <m:t>⋮</m:t>
                                  </m:r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sz="4800" i="1">
                                          <a:latin typeface="Cambria Math" panose="02040503050406030204" pitchFamily="18" charset="0"/>
                                          <a:ea typeface="Helvetica" charset="0"/>
                                          <a:cs typeface="Helvetica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4800" i="1">
                                          <a:latin typeface="Cambria Math" panose="02040503050406030204" pitchFamily="18" charset="0"/>
                                          <a:ea typeface="Helvetica" charset="0"/>
                                          <a:cs typeface="Helvetica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4800" i="1">
                                          <a:latin typeface="Cambria Math" panose="02040503050406030204" pitchFamily="18" charset="0"/>
                                          <a:ea typeface="Helvetica" charset="0"/>
                                          <a:cs typeface="Helvetica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  <m:r>
                          <a:rPr lang="en-US" sz="4800" i="1">
                            <a:latin typeface="Cambria Math" panose="02040503050406030204" pitchFamily="18" charset="0"/>
                            <a:ea typeface="Helvetica" charset="0"/>
                            <a:cs typeface="Helvetica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mr-IN" sz="4800" i="1">
                                <a:latin typeface="Cambria Math" panose="02040503050406030204" pitchFamily="18" charset="0"/>
                                <a:ea typeface="Helvetica" charset="0"/>
                                <a:cs typeface="Helvetica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uk-UA" sz="4800" i="1">
                                    <a:latin typeface="Cambria Math" panose="02040503050406030204" pitchFamily="18" charset="0"/>
                                    <a:ea typeface="Helvetica" charset="0"/>
                                    <a:cs typeface="Helvetica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4800" i="1">
                                      <a:latin typeface="Cambria Math" panose="02040503050406030204" pitchFamily="18" charset="0"/>
                                      <a:ea typeface="Helvetica" charset="0"/>
                                      <a:cs typeface="Helvetica" charset="0"/>
                                    </a:rPr>
                                    <m:t>1</m:t>
                                  </m:r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4800" i="1">
                                          <a:latin typeface="Cambria Math" panose="02040503050406030204" pitchFamily="18" charset="0"/>
                                          <a:ea typeface="Helvetica" charset="0"/>
                                          <a:cs typeface="Helvetica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4800" i="1">
                                          <a:latin typeface="Cambria Math" panose="02040503050406030204" pitchFamily="18" charset="0"/>
                                          <a:ea typeface="Helvetica" charset="0"/>
                                          <a:cs typeface="Helvetica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4800" i="1">
                                          <a:latin typeface="Cambria Math" panose="02040503050406030204" pitchFamily="18" charset="0"/>
                                          <a:ea typeface="Helvetica" charset="0"/>
                                          <a:cs typeface="Helvetica" charset="0"/>
                                        </a:rPr>
                                        <m:t>11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4800" i="1">
                                          <a:latin typeface="Cambria Math" panose="02040503050406030204" pitchFamily="18" charset="0"/>
                                          <a:ea typeface="Helvetica" charset="0"/>
                                          <a:cs typeface="Helvetica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4800" i="1">
                                          <a:latin typeface="Cambria Math" panose="02040503050406030204" pitchFamily="18" charset="0"/>
                                          <a:ea typeface="Helvetica" charset="0"/>
                                          <a:cs typeface="Helvetica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4800" i="1">
                                          <a:latin typeface="Cambria Math" panose="02040503050406030204" pitchFamily="18" charset="0"/>
                                          <a:ea typeface="Helvetica" charset="0"/>
                                          <a:cs typeface="Helvetica" charset="0"/>
                                        </a:rPr>
                                        <m:t>12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r>
                                    <a:rPr lang="uk-UA" sz="4800" i="1">
                                      <a:latin typeface="Cambria Math" panose="02040503050406030204" pitchFamily="18" charset="0"/>
                                      <a:ea typeface="Helvetica" charset="0"/>
                                      <a:cs typeface="Helvetica" charset="0"/>
                                    </a:rPr>
                                    <m:t>⋮</m:t>
                                  </m:r>
                                </m:e>
                                <m:e>
                                  <m:r>
                                    <a:rPr lang="uk-UA" sz="4800" i="1">
                                      <a:latin typeface="Cambria Math" panose="02040503050406030204" pitchFamily="18" charset="0"/>
                                      <a:ea typeface="Helvetica" charset="0"/>
                                      <a:cs typeface="Helvetica" charset="0"/>
                                    </a:rPr>
                                    <m:t>⋮</m:t>
                                  </m:r>
                                </m:e>
                                <m:e>
                                  <m:r>
                                    <a:rPr lang="uk-UA" sz="4800" i="1">
                                      <a:latin typeface="Cambria Math" panose="02040503050406030204" pitchFamily="18" charset="0"/>
                                      <a:ea typeface="Helvetica" charset="0"/>
                                      <a:cs typeface="Helvetica" charset="0"/>
                                    </a:rPr>
                                    <m:t>⋮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sz="4800" i="1">
                                      <a:latin typeface="Cambria Math" panose="02040503050406030204" pitchFamily="18" charset="0"/>
                                      <a:ea typeface="Helvetica" charset="0"/>
                                      <a:cs typeface="Helvetica" charset="0"/>
                                    </a:rPr>
                                    <m:t>1</m:t>
                                  </m:r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4800" i="1">
                                          <a:latin typeface="Cambria Math" panose="02040503050406030204" pitchFamily="18" charset="0"/>
                                          <a:ea typeface="Helvetica" charset="0"/>
                                          <a:cs typeface="Helvetica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4800" i="1">
                                          <a:latin typeface="Cambria Math" panose="02040503050406030204" pitchFamily="18" charset="0"/>
                                          <a:ea typeface="Helvetica" charset="0"/>
                                          <a:cs typeface="Helvetica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4800" i="1">
                                          <a:latin typeface="Cambria Math" panose="02040503050406030204" pitchFamily="18" charset="0"/>
                                          <a:ea typeface="Helvetica" charset="0"/>
                                          <a:cs typeface="Helvetica" charset="0"/>
                                        </a:rPr>
                                        <m:t>𝑛</m:t>
                                      </m:r>
                                      <m:r>
                                        <a:rPr lang="en-US" sz="4800" i="1">
                                          <a:latin typeface="Cambria Math" panose="02040503050406030204" pitchFamily="18" charset="0"/>
                                          <a:ea typeface="Helvetica" charset="0"/>
                                          <a:cs typeface="Helvetica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4800" i="1">
                                          <a:latin typeface="Cambria Math" panose="02040503050406030204" pitchFamily="18" charset="0"/>
                                          <a:ea typeface="Helvetica" charset="0"/>
                                          <a:cs typeface="Helvetica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4800" i="1">
                                          <a:latin typeface="Cambria Math" panose="02040503050406030204" pitchFamily="18" charset="0"/>
                                          <a:ea typeface="Helvetica" charset="0"/>
                                          <a:cs typeface="Helvetica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4800" i="1">
                                          <a:latin typeface="Cambria Math" panose="02040503050406030204" pitchFamily="18" charset="0"/>
                                          <a:ea typeface="Helvetica" charset="0"/>
                                          <a:cs typeface="Helvetica" charset="0"/>
                                        </a:rPr>
                                        <m:t>𝑛</m:t>
                                      </m:r>
                                      <m:r>
                                        <a:rPr lang="en-US" sz="4800" i="1">
                                          <a:latin typeface="Cambria Math" panose="02040503050406030204" pitchFamily="18" charset="0"/>
                                          <a:ea typeface="Helvetica" charset="0"/>
                                          <a:cs typeface="Helvetica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  <m:d>
                          <m:dPr>
                            <m:begChr m:val="["/>
                            <m:endChr m:val="]"/>
                            <m:ctrlPr>
                              <a:rPr lang="mr-IN" sz="4800" i="1">
                                <a:latin typeface="Cambria Math" panose="02040503050406030204" pitchFamily="18" charset="0"/>
                                <a:ea typeface="Helvetica" charset="0"/>
                                <a:cs typeface="Helvetica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mr-IN" sz="4800" i="1">
                                    <a:latin typeface="Cambria Math" panose="02040503050406030204" pitchFamily="18" charset="0"/>
                                    <a:ea typeface="Helvetica" charset="0"/>
                                    <a:cs typeface="Helvetica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sz="4800" i="1">
                                          <a:latin typeface="Cambria Math" panose="02040503050406030204" pitchFamily="18" charset="0"/>
                                          <a:ea typeface="Helvetica" charset="0"/>
                                          <a:cs typeface="Helvetica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4800" i="1">
                                          <a:latin typeface="Cambria Math" panose="02040503050406030204" pitchFamily="18" charset="0"/>
                                          <a:ea typeface="Helvetica" charset="0"/>
                                          <a:cs typeface="Helvetica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sz="4800" i="1">
                                          <a:latin typeface="Cambria Math" panose="02040503050406030204" pitchFamily="18" charset="0"/>
                                          <a:ea typeface="Helvetica" charset="0"/>
                                          <a:cs typeface="Helvetica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sz="4800" i="1">
                                          <a:latin typeface="Cambria Math" panose="02040503050406030204" pitchFamily="18" charset="0"/>
                                          <a:ea typeface="Helvetica" charset="0"/>
                                          <a:cs typeface="Helvetica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4800" i="1">
                                          <a:latin typeface="Cambria Math" panose="02040503050406030204" pitchFamily="18" charset="0"/>
                                          <a:ea typeface="Helvetica" charset="0"/>
                                          <a:cs typeface="Helvetica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sz="4800" i="1">
                                          <a:latin typeface="Cambria Math" panose="02040503050406030204" pitchFamily="18" charset="0"/>
                                          <a:ea typeface="Helvetica" charset="0"/>
                                          <a:cs typeface="Helvetica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sz="4800" i="1">
                                          <a:latin typeface="Cambria Math" panose="02040503050406030204" pitchFamily="18" charset="0"/>
                                          <a:ea typeface="Helvetica" charset="0"/>
                                          <a:cs typeface="Helvetica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4800" i="1">
                                          <a:latin typeface="Cambria Math" panose="02040503050406030204" pitchFamily="18" charset="0"/>
                                          <a:ea typeface="Helvetica" charset="0"/>
                                          <a:cs typeface="Helvetica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sz="4800" i="1">
                                          <a:latin typeface="Cambria Math" panose="02040503050406030204" pitchFamily="18" charset="0"/>
                                          <a:ea typeface="Helvetica" charset="0"/>
                                          <a:cs typeface="Helvetica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  <m:r>
                          <a:rPr lang="en-US" sz="4800" i="1">
                            <a:latin typeface="Cambria Math" panose="02040503050406030204" pitchFamily="18" charset="0"/>
                            <a:ea typeface="Helvetica" charset="0"/>
                            <a:cs typeface="Helvetica" charset="0"/>
                          </a:rPr>
                          <m:t>+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mr-IN" sz="4800" i="1">
                                <a:latin typeface="Cambria Math" panose="02040503050406030204" pitchFamily="18" charset="0"/>
                                <a:ea typeface="Helvetica" charset="0"/>
                                <a:cs typeface="Helvetica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mr-IN" sz="4800" i="1">
                                    <a:latin typeface="Cambria Math" panose="02040503050406030204" pitchFamily="18" charset="0"/>
                                    <a:ea typeface="Helvetica" charset="0"/>
                                    <a:cs typeface="Helvetica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sz="4800" i="1">
                                          <a:latin typeface="Cambria Math" panose="02040503050406030204" pitchFamily="18" charset="0"/>
                                          <a:ea typeface="Helvetica" charset="0"/>
                                          <a:cs typeface="Helvetica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4800" i="1">
                                          <a:latin typeface="Cambria Math" panose="02040503050406030204" pitchFamily="18" charset="0"/>
                                          <a:ea typeface="Helvetica" charset="0"/>
                                          <a:cs typeface="Helvetica" charset="0"/>
                                        </a:rPr>
                                        <m:t>𝜀</m:t>
                                      </m:r>
                                    </m:e>
                                    <m:sub>
                                      <m:r>
                                        <a:rPr lang="en-US" sz="4800" i="1">
                                          <a:latin typeface="Cambria Math" panose="02040503050406030204" pitchFamily="18" charset="0"/>
                                          <a:ea typeface="Helvetica" charset="0"/>
                                          <a:cs typeface="Helvetica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r>
                                    <a:rPr lang="mr-IN" sz="4800" i="1">
                                      <a:latin typeface="Cambria Math" panose="02040503050406030204" pitchFamily="18" charset="0"/>
                                      <a:ea typeface="Helvetica" charset="0"/>
                                      <a:cs typeface="Helvetica" charset="0"/>
                                    </a:rPr>
                                    <m:t>⋮</m:t>
                                  </m:r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sz="4800" i="1">
                                          <a:latin typeface="Cambria Math" panose="02040503050406030204" pitchFamily="18" charset="0"/>
                                          <a:ea typeface="Helvetica" charset="0"/>
                                          <a:cs typeface="Helvetica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4800" i="1">
                                          <a:latin typeface="Cambria Math" panose="02040503050406030204" pitchFamily="18" charset="0"/>
                                          <a:ea typeface="Helvetica" charset="0"/>
                                          <a:cs typeface="Helvetica" charset="0"/>
                                        </a:rPr>
                                        <m:t>𝜀</m:t>
                                      </m:r>
                                    </m:e>
                                    <m:sub>
                                      <m:r>
                                        <a:rPr lang="en-US" sz="4800" i="1">
                                          <a:latin typeface="Cambria Math" panose="02040503050406030204" pitchFamily="18" charset="0"/>
                                          <a:ea typeface="Helvetica" charset="0"/>
                                          <a:cs typeface="Helvetica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US" sz="4800" dirty="0">
                    <a:ea typeface="Helvetica" charset="0"/>
                    <a:cs typeface="Helvetica" charset="0"/>
                  </a:endParaRPr>
                </a:p>
              </p:txBody>
            </p:sp>
          </mc:Choice>
          <mc:Fallback xmlns=""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4A31402A-A081-A148-9308-E3A521CE38D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5379" y="3501008"/>
                  <a:ext cx="10430784" cy="707886"/>
                </a:xfrm>
                <a:prstGeom prst="rect">
                  <a:avLst/>
                </a:prstGeom>
                <a:blipFill>
                  <a:blip r:embed="rId3"/>
                  <a:stretch>
                    <a:fillRect t="-159649" b="-842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8783769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/>
              <a:t>General Linear Model</a:t>
            </a:r>
            <a:br>
              <a:rPr lang="en-US" sz="4800" b="1" dirty="0"/>
            </a:br>
            <a:r>
              <a:rPr lang="en-US" sz="4800" b="1" dirty="0"/>
              <a:t>Violating the assumptions</a:t>
            </a:r>
          </a:p>
        </p:txBody>
      </p:sp>
      <p:sp>
        <p:nvSpPr>
          <p:cNvPr id="2" name="Freeform 1">
            <a:extLst>
              <a:ext uri="{FF2B5EF4-FFF2-40B4-BE49-F238E27FC236}">
                <a16:creationId xmlns:a16="http://schemas.microsoft.com/office/drawing/2014/main" id="{78D584EB-CB74-5D4E-8E13-E8AAF59ED02E}"/>
              </a:ext>
            </a:extLst>
          </p:cNvPr>
          <p:cNvSpPr/>
          <p:nvPr/>
        </p:nvSpPr>
        <p:spPr>
          <a:xfrm>
            <a:off x="6555840" y="3310667"/>
            <a:ext cx="1378131" cy="1358537"/>
          </a:xfrm>
          <a:custGeom>
            <a:avLst/>
            <a:gdLst>
              <a:gd name="connsiteX0" fmla="*/ 0 w 1378131"/>
              <a:gd name="connsiteY0" fmla="*/ 1358537 h 1358537"/>
              <a:gd name="connsiteX1" fmla="*/ 235131 w 1378131"/>
              <a:gd name="connsiteY1" fmla="*/ 927463 h 1358537"/>
              <a:gd name="connsiteX2" fmla="*/ 124097 w 1378131"/>
              <a:gd name="connsiteY2" fmla="*/ 261257 h 1358537"/>
              <a:gd name="connsiteX3" fmla="*/ 182880 w 1378131"/>
              <a:gd name="connsiteY3" fmla="*/ 78377 h 1358537"/>
              <a:gd name="connsiteX4" fmla="*/ 398417 w 1378131"/>
              <a:gd name="connsiteY4" fmla="*/ 26126 h 1358537"/>
              <a:gd name="connsiteX5" fmla="*/ 933994 w 1378131"/>
              <a:gd name="connsiteY5" fmla="*/ 130629 h 1358537"/>
              <a:gd name="connsiteX6" fmla="*/ 1378131 w 1378131"/>
              <a:gd name="connsiteY6" fmla="*/ 0 h 1358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78131" h="1358537">
                <a:moveTo>
                  <a:pt x="0" y="1358537"/>
                </a:moveTo>
                <a:cubicBezTo>
                  <a:pt x="107224" y="1234440"/>
                  <a:pt x="214448" y="1110343"/>
                  <a:pt x="235131" y="927463"/>
                </a:cubicBezTo>
                <a:cubicBezTo>
                  <a:pt x="255814" y="744583"/>
                  <a:pt x="132805" y="402771"/>
                  <a:pt x="124097" y="261257"/>
                </a:cubicBezTo>
                <a:cubicBezTo>
                  <a:pt x="115389" y="119743"/>
                  <a:pt x="137160" y="117566"/>
                  <a:pt x="182880" y="78377"/>
                </a:cubicBezTo>
                <a:cubicBezTo>
                  <a:pt x="228600" y="39188"/>
                  <a:pt x="273231" y="17417"/>
                  <a:pt x="398417" y="26126"/>
                </a:cubicBezTo>
                <a:cubicBezTo>
                  <a:pt x="523603" y="34835"/>
                  <a:pt x="770708" y="134983"/>
                  <a:pt x="933994" y="130629"/>
                </a:cubicBezTo>
                <a:cubicBezTo>
                  <a:pt x="1097280" y="126275"/>
                  <a:pt x="1237705" y="63137"/>
                  <a:pt x="1378131" y="0"/>
                </a:cubicBezTo>
              </a:path>
            </a:pathLst>
          </a:cu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en-GB">
              <a:latin typeface="AU Passata" panose="020B0503030502030804" pitchFamily="34" charset="77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99127C3-8161-CF47-BD2B-C5489850D36C}"/>
              </a:ext>
            </a:extLst>
          </p:cNvPr>
          <p:cNvCxnSpPr>
            <a:cxnSpLocks/>
          </p:cNvCxnSpPr>
          <p:nvPr/>
        </p:nvCxnSpPr>
        <p:spPr>
          <a:xfrm flipV="1">
            <a:off x="2138960" y="2722974"/>
            <a:ext cx="3018594" cy="303371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DB0F2B4-2969-FA43-902F-31ADBA4F19EE}"/>
              </a:ext>
            </a:extLst>
          </p:cNvPr>
          <p:cNvCxnSpPr>
            <a:cxnSpLocks/>
          </p:cNvCxnSpPr>
          <p:nvPr/>
        </p:nvCxnSpPr>
        <p:spPr>
          <a:xfrm>
            <a:off x="2161820" y="5756687"/>
            <a:ext cx="5646420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3D07DDE-89DE-B141-934D-49DABD82F6EC}"/>
              </a:ext>
            </a:extLst>
          </p:cNvPr>
          <p:cNvCxnSpPr>
            <a:cxnSpLocks/>
          </p:cNvCxnSpPr>
          <p:nvPr/>
        </p:nvCxnSpPr>
        <p:spPr>
          <a:xfrm flipV="1">
            <a:off x="3756257" y="2722974"/>
            <a:ext cx="3018594" cy="303371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9B427171-9B20-EA46-A40A-3EE455C28FAC}"/>
              </a:ext>
            </a:extLst>
          </p:cNvPr>
          <p:cNvCxnSpPr>
            <a:cxnSpLocks/>
          </p:cNvCxnSpPr>
          <p:nvPr/>
        </p:nvCxnSpPr>
        <p:spPr>
          <a:xfrm flipV="1">
            <a:off x="5532849" y="2722974"/>
            <a:ext cx="3018594" cy="303371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46B2B37B-1429-4B40-9017-159B5EC0B56E}"/>
              </a:ext>
            </a:extLst>
          </p:cNvPr>
          <p:cNvCxnSpPr>
            <a:cxnSpLocks/>
          </p:cNvCxnSpPr>
          <p:nvPr/>
        </p:nvCxnSpPr>
        <p:spPr>
          <a:xfrm flipV="1">
            <a:off x="3282369" y="3706792"/>
            <a:ext cx="5269075" cy="87086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144B26E4-47BF-654C-9006-C4000C4BB6EE}"/>
              </a:ext>
            </a:extLst>
          </p:cNvPr>
          <p:cNvSpPr>
            <a:spLocks noChangeAspect="1"/>
          </p:cNvSpPr>
          <p:nvPr/>
        </p:nvSpPr>
        <p:spPr>
          <a:xfrm>
            <a:off x="7255245" y="3857398"/>
            <a:ext cx="137160" cy="1371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en-GB">
              <a:latin typeface="AU Passata" panose="020B0503030502030804" pitchFamily="34" charset="77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2939D1CB-B4EC-9449-B762-E578B1EDD00F}"/>
              </a:ext>
            </a:extLst>
          </p:cNvPr>
          <p:cNvSpPr>
            <a:spLocks noChangeAspect="1"/>
          </p:cNvSpPr>
          <p:nvPr/>
        </p:nvSpPr>
        <p:spPr>
          <a:xfrm>
            <a:off x="5163588" y="4199431"/>
            <a:ext cx="137160" cy="1371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en-GB">
              <a:latin typeface="AU Passata" panose="020B0503030502030804" pitchFamily="34" charset="7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63B2E01-2B99-DE4E-AB05-1E7BDECE69A8}"/>
              </a:ext>
            </a:extLst>
          </p:cNvPr>
          <p:cNvSpPr txBox="1"/>
          <p:nvPr/>
        </p:nvSpPr>
        <p:spPr>
          <a:xfrm>
            <a:off x="7399839" y="5859384"/>
            <a:ext cx="3850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GB" sz="2400" i="1" dirty="0">
                <a:latin typeface="AU Passata" panose="020B0503030502030804" pitchFamily="34" charset="77"/>
              </a:rPr>
              <a:t>X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B8743F9-1814-1A4D-B9AA-9F256E0B4A72}"/>
              </a:ext>
            </a:extLst>
          </p:cNvPr>
          <p:cNvSpPr txBox="1"/>
          <p:nvPr/>
        </p:nvSpPr>
        <p:spPr>
          <a:xfrm>
            <a:off x="5266475" y="5766696"/>
            <a:ext cx="4491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GB" sz="2000" i="1" dirty="0">
                <a:latin typeface="AU Passata" panose="020B0503030502030804" pitchFamily="34" charset="77"/>
              </a:rPr>
              <a:t>X</a:t>
            </a:r>
            <a:r>
              <a:rPr lang="en-GB" sz="2000" i="1" baseline="-25000" dirty="0">
                <a:latin typeface="AU Passata" panose="020B0503030502030804" pitchFamily="34" charset="77"/>
              </a:rPr>
              <a:t>2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34D121A-AB99-2548-A910-7DFE259DAF62}"/>
              </a:ext>
            </a:extLst>
          </p:cNvPr>
          <p:cNvSpPr txBox="1"/>
          <p:nvPr/>
        </p:nvSpPr>
        <p:spPr>
          <a:xfrm>
            <a:off x="3455064" y="5766696"/>
            <a:ext cx="4491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GB" sz="2000" i="1" dirty="0">
                <a:latin typeface="AU Passata" panose="020B0503030502030804" pitchFamily="34" charset="77"/>
              </a:rPr>
              <a:t>X</a:t>
            </a:r>
            <a:r>
              <a:rPr lang="en-GB" sz="2000" i="1" baseline="-25000" dirty="0">
                <a:latin typeface="AU Passata" panose="020B0503030502030804" pitchFamily="34" charset="77"/>
              </a:rPr>
              <a:t>1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747F8A5-E77E-F342-BB2B-C02537C91965}"/>
              </a:ext>
            </a:extLst>
          </p:cNvPr>
          <p:cNvSpPr txBox="1"/>
          <p:nvPr/>
        </p:nvSpPr>
        <p:spPr>
          <a:xfrm>
            <a:off x="4877981" y="2394762"/>
            <a:ext cx="357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GB" sz="2400" i="1" dirty="0">
                <a:latin typeface="AU Passata" panose="020B0503030502030804" pitchFamily="34" charset="77"/>
              </a:rPr>
              <a:t>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27F8324-B486-F24C-9A0F-B641BFFA9162}"/>
                  </a:ext>
                </a:extLst>
              </p:cNvPr>
              <p:cNvSpPr txBox="1"/>
              <p:nvPr/>
            </p:nvSpPr>
            <p:spPr>
              <a:xfrm>
                <a:off x="2540024" y="3215568"/>
                <a:ext cx="1577227" cy="3375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sSub>
                          <m:sSubPr>
                            <m:ctrlPr>
                              <a:rPr lang="en-GB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GB" sz="2000" dirty="0">
                    <a:latin typeface="AU Passata" panose="020B0503030502030804" pitchFamily="34" charset="77"/>
                  </a:rPr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GB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GB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GB" sz="2000" dirty="0">
                  <a:latin typeface="AU Passata" panose="020B0503030502030804" pitchFamily="34" charset="77"/>
                </a:endParaRPr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27F8324-B486-F24C-9A0F-B641BFFA91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0024" y="3215568"/>
                <a:ext cx="1577227" cy="337593"/>
              </a:xfrm>
              <a:prstGeom prst="rect">
                <a:avLst/>
              </a:prstGeom>
              <a:blipFill>
                <a:blip r:embed="rId2"/>
                <a:stretch>
                  <a:fillRect l="-5645" t="-25000" r="-2419" b="-3214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6CA2D4F-C845-F84E-BEDA-700272365242}"/>
              </a:ext>
            </a:extLst>
          </p:cNvPr>
          <p:cNvCxnSpPr/>
          <p:nvPr/>
        </p:nvCxnSpPr>
        <p:spPr>
          <a:xfrm>
            <a:off x="3317480" y="3563170"/>
            <a:ext cx="725076" cy="84568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Freeform 31">
            <a:extLst>
              <a:ext uri="{FF2B5EF4-FFF2-40B4-BE49-F238E27FC236}">
                <a16:creationId xmlns:a16="http://schemas.microsoft.com/office/drawing/2014/main" id="{9F6B2246-6F63-A74F-8F39-144637A1D9DB}"/>
              </a:ext>
            </a:extLst>
          </p:cNvPr>
          <p:cNvSpPr/>
          <p:nvPr/>
        </p:nvSpPr>
        <p:spPr>
          <a:xfrm>
            <a:off x="4276371" y="3275761"/>
            <a:ext cx="1927123" cy="1946788"/>
          </a:xfrm>
          <a:custGeom>
            <a:avLst/>
            <a:gdLst>
              <a:gd name="connsiteX0" fmla="*/ 0 w 1927123"/>
              <a:gd name="connsiteY0" fmla="*/ 1946788 h 1946788"/>
              <a:gd name="connsiteX1" fmla="*/ 432619 w 1927123"/>
              <a:gd name="connsiteY1" fmla="*/ 1248697 h 1946788"/>
              <a:gd name="connsiteX2" fmla="*/ 452284 w 1927123"/>
              <a:gd name="connsiteY2" fmla="*/ 560439 h 1946788"/>
              <a:gd name="connsiteX3" fmla="*/ 521110 w 1927123"/>
              <a:gd name="connsiteY3" fmla="*/ 363794 h 1946788"/>
              <a:gd name="connsiteX4" fmla="*/ 747252 w 1927123"/>
              <a:gd name="connsiteY4" fmla="*/ 294968 h 1946788"/>
              <a:gd name="connsiteX5" fmla="*/ 1248697 w 1927123"/>
              <a:gd name="connsiteY5" fmla="*/ 324465 h 1946788"/>
              <a:gd name="connsiteX6" fmla="*/ 1927123 w 1927123"/>
              <a:gd name="connsiteY6" fmla="*/ 0 h 1946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27123" h="1946788">
                <a:moveTo>
                  <a:pt x="0" y="1946788"/>
                </a:moveTo>
                <a:cubicBezTo>
                  <a:pt x="178619" y="1713271"/>
                  <a:pt x="357238" y="1479755"/>
                  <a:pt x="432619" y="1248697"/>
                </a:cubicBezTo>
                <a:cubicBezTo>
                  <a:pt x="508000" y="1017639"/>
                  <a:pt x="437536" y="707923"/>
                  <a:pt x="452284" y="560439"/>
                </a:cubicBezTo>
                <a:cubicBezTo>
                  <a:pt x="467033" y="412955"/>
                  <a:pt x="471949" y="408039"/>
                  <a:pt x="521110" y="363794"/>
                </a:cubicBezTo>
                <a:cubicBezTo>
                  <a:pt x="570271" y="319549"/>
                  <a:pt x="625988" y="301523"/>
                  <a:pt x="747252" y="294968"/>
                </a:cubicBezTo>
                <a:cubicBezTo>
                  <a:pt x="868516" y="288413"/>
                  <a:pt x="1052052" y="373626"/>
                  <a:pt x="1248697" y="324465"/>
                </a:cubicBezTo>
                <a:cubicBezTo>
                  <a:pt x="1445342" y="275304"/>
                  <a:pt x="1686232" y="137652"/>
                  <a:pt x="1927123" y="0"/>
                </a:cubicBezTo>
              </a:path>
            </a:pathLst>
          </a:custGeom>
          <a:noFill/>
          <a:ln w="28575">
            <a:solidFill>
              <a:srgbClr val="07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0000"/>
              </a:lnSpc>
            </a:pPr>
            <a:endParaRPr lang="en-GB">
              <a:latin typeface="AU Passata" panose="020B0503030502030804" pitchFamily="34" charset="77"/>
            </a:endParaRP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0D56F999-D98E-A64C-9A18-5055615A6DFC}"/>
              </a:ext>
            </a:extLst>
          </p:cNvPr>
          <p:cNvSpPr/>
          <p:nvPr/>
        </p:nvSpPr>
        <p:spPr>
          <a:xfrm>
            <a:off x="5903197" y="1826617"/>
            <a:ext cx="4659191" cy="863069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r>
              <a:rPr lang="en-GB" sz="2400" dirty="0">
                <a:solidFill>
                  <a:schemeClr val="bg1"/>
                </a:solidFill>
                <a:latin typeface="AU Passata" panose="020B0503030502030804" pitchFamily="34" charset="77"/>
              </a:rPr>
              <a:t>Observations X</a:t>
            </a:r>
            <a:r>
              <a:rPr lang="en-GB" sz="2400" baseline="-25000" dirty="0">
                <a:solidFill>
                  <a:schemeClr val="bg1"/>
                </a:solidFill>
                <a:latin typeface="AU Passata" panose="020B0503030502030804" pitchFamily="34" charset="77"/>
              </a:rPr>
              <a:t>1</a:t>
            </a:r>
            <a:r>
              <a:rPr lang="en-GB" sz="2400" dirty="0">
                <a:solidFill>
                  <a:schemeClr val="bg1"/>
                </a:solidFill>
                <a:latin typeface="AU Passata" panose="020B0503030502030804" pitchFamily="34" charset="77"/>
              </a:rPr>
              <a:t> and X</a:t>
            </a:r>
            <a:r>
              <a:rPr lang="en-GB" sz="2400" baseline="-25000" dirty="0">
                <a:solidFill>
                  <a:schemeClr val="bg1"/>
                </a:solidFill>
                <a:latin typeface="AU Passata" panose="020B0503030502030804" pitchFamily="34" charset="77"/>
              </a:rPr>
              <a:t>2</a:t>
            </a:r>
            <a:r>
              <a:rPr lang="en-GB" sz="2400" dirty="0">
                <a:solidFill>
                  <a:schemeClr val="bg1"/>
                </a:solidFill>
                <a:latin typeface="AU Passata" panose="020B0503030502030804" pitchFamily="34" charset="77"/>
              </a:rPr>
              <a:t> are not independent 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B1C0CA4F-829A-D84B-8BBA-9E89C090E65B}"/>
              </a:ext>
            </a:extLst>
          </p:cNvPr>
          <p:cNvCxnSpPr>
            <a:cxnSpLocks/>
            <a:stCxn id="33" idx="2"/>
            <a:endCxn id="34" idx="0"/>
          </p:cNvCxnSpPr>
          <p:nvPr/>
        </p:nvCxnSpPr>
        <p:spPr>
          <a:xfrm flipH="1">
            <a:off x="5232168" y="2689686"/>
            <a:ext cx="3000625" cy="150974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340280E4-E9D7-CE46-B1D7-B318918B05C0}"/>
              </a:ext>
            </a:extLst>
          </p:cNvPr>
          <p:cNvCxnSpPr>
            <a:cxnSpLocks/>
            <a:stCxn id="33" idx="2"/>
            <a:endCxn id="14" idx="1"/>
          </p:cNvCxnSpPr>
          <p:nvPr/>
        </p:nvCxnSpPr>
        <p:spPr>
          <a:xfrm flipH="1">
            <a:off x="7275332" y="2689686"/>
            <a:ext cx="957461" cy="118779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40774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800" b="1" dirty="0">
                <a:latin typeface="AU Passata" panose="020B0503030502030804" pitchFamily="34" charset="77"/>
              </a:rPr>
              <a:t>Mixed Effects Models</a:t>
            </a:r>
          </a:p>
        </p:txBody>
      </p:sp>
      <p:grpSp>
        <p:nvGrpSpPr>
          <p:cNvPr id="78" name="Group 77"/>
          <p:cNvGrpSpPr/>
          <p:nvPr/>
        </p:nvGrpSpPr>
        <p:grpSpPr>
          <a:xfrm>
            <a:off x="3444243" y="3621167"/>
            <a:ext cx="5300339" cy="830997"/>
            <a:chOff x="2079731" y="4000953"/>
            <a:chExt cx="5300339" cy="830997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7" name="TextBox 16"/>
                <p:cNvSpPr txBox="1"/>
                <p:nvPr/>
              </p:nvSpPr>
              <p:spPr>
                <a:xfrm>
                  <a:off x="2079731" y="4000953"/>
                  <a:ext cx="5224186" cy="83099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lnSpc>
                      <a:spcPct val="10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5400" b="1"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𝐘</m:t>
                        </m:r>
                        <m:r>
                          <a:rPr lang="en-GB" sz="5400" b="1" i="1"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=</m:t>
                        </m:r>
                        <m:r>
                          <a:rPr lang="en-GB" sz="5400" b="1"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𝐗</m:t>
                        </m:r>
                        <m:r>
                          <a:rPr lang="en-GB" sz="5400" b="1" i="1"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𝜷</m:t>
                        </m:r>
                        <m:r>
                          <a:rPr lang="en-GB" sz="5400" b="1" i="1"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+</m:t>
                        </m:r>
                        <m:r>
                          <a:rPr lang="en-GB" sz="5400" b="1"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𝐙</m:t>
                        </m:r>
                        <m:r>
                          <a:rPr lang="en-GB" sz="5400" b="1" i="1"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𝒃</m:t>
                        </m:r>
                        <m:r>
                          <a:rPr lang="en-GB" sz="5400" b="1" i="1"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+</m:t>
                        </m:r>
                        <m:r>
                          <a:rPr lang="en-GB" sz="5400" b="1" i="1"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𝜺</m:t>
                        </m:r>
                      </m:oMath>
                    </m:oMathPara>
                  </a14:m>
                  <a:endParaRPr lang="en-GB" sz="5400" b="1" dirty="0">
                    <a:latin typeface="AU Passata" panose="020B0503030502030804" pitchFamily="34" charset="77"/>
                    <a:ea typeface="Helvetica" charset="0"/>
                    <a:cs typeface="Helvetica" charset="0"/>
                  </a:endParaRPr>
                </a:p>
              </p:txBody>
            </p:sp>
          </mc:Choice>
          <mc:Fallback>
            <p:sp>
              <p:nvSpPr>
                <p:cNvPr id="17" name="TextBox 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79731" y="4000953"/>
                  <a:ext cx="5224186" cy="830997"/>
                </a:xfrm>
                <a:prstGeom prst="rect">
                  <a:avLst/>
                </a:prstGeom>
                <a:blipFill>
                  <a:blip r:embed="rId2"/>
                  <a:stretch>
                    <a:fillRect l="-2427" r="-1214" b="-31818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1" name="Rounded Rectangle 50"/>
            <p:cNvSpPr/>
            <p:nvPr/>
          </p:nvSpPr>
          <p:spPr>
            <a:xfrm>
              <a:off x="2094970" y="4030061"/>
              <a:ext cx="706175" cy="761771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GB">
                <a:latin typeface="AU Passata" panose="020B0503030502030804" pitchFamily="34" charset="77"/>
              </a:endParaRPr>
            </a:p>
          </p:txBody>
        </p:sp>
        <p:sp>
          <p:nvSpPr>
            <p:cNvPr id="52" name="Rounded Rectangle 51"/>
            <p:cNvSpPr/>
            <p:nvPr/>
          </p:nvSpPr>
          <p:spPr>
            <a:xfrm>
              <a:off x="3430627" y="4030061"/>
              <a:ext cx="1106085" cy="761771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GB">
                <a:latin typeface="AU Passata" panose="020B0503030502030804" pitchFamily="34" charset="77"/>
              </a:endParaRPr>
            </a:p>
          </p:txBody>
        </p:sp>
        <p:sp>
          <p:nvSpPr>
            <p:cNvPr id="53" name="Rounded Rectangle 52"/>
            <p:cNvSpPr/>
            <p:nvPr/>
          </p:nvSpPr>
          <p:spPr>
            <a:xfrm>
              <a:off x="5086084" y="4030061"/>
              <a:ext cx="1106085" cy="761771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GB">
                <a:latin typeface="AU Passata" panose="020B0503030502030804" pitchFamily="34" charset="77"/>
              </a:endParaRPr>
            </a:p>
          </p:txBody>
        </p:sp>
        <p:sp>
          <p:nvSpPr>
            <p:cNvPr id="54" name="Rounded Rectangle 53"/>
            <p:cNvSpPr/>
            <p:nvPr/>
          </p:nvSpPr>
          <p:spPr>
            <a:xfrm>
              <a:off x="6673895" y="4030061"/>
              <a:ext cx="706175" cy="761771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GB">
                <a:latin typeface="AU Passata" panose="020B0503030502030804" pitchFamily="34" charset="77"/>
              </a:endParaRPr>
            </a:p>
          </p:txBody>
        </p:sp>
      </p:grpSp>
      <p:cxnSp>
        <p:nvCxnSpPr>
          <p:cNvPr id="56" name="Straight Arrow Connector 55"/>
          <p:cNvCxnSpPr>
            <a:stCxn id="83" idx="2"/>
            <a:endCxn id="51" idx="0"/>
          </p:cNvCxnSpPr>
          <p:nvPr/>
        </p:nvCxnSpPr>
        <p:spPr>
          <a:xfrm>
            <a:off x="3812570" y="2821729"/>
            <a:ext cx="1" cy="82854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89" idx="0"/>
            <a:endCxn id="52" idx="2"/>
          </p:cNvCxnSpPr>
          <p:nvPr/>
        </p:nvCxnSpPr>
        <p:spPr>
          <a:xfrm flipV="1">
            <a:off x="5348182" y="4412046"/>
            <a:ext cx="1" cy="83060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>
            <a:cxnSpLocks/>
            <a:stCxn id="81" idx="2"/>
            <a:endCxn id="53" idx="0"/>
          </p:cNvCxnSpPr>
          <p:nvPr/>
        </p:nvCxnSpPr>
        <p:spPr>
          <a:xfrm>
            <a:off x="7003638" y="3236833"/>
            <a:ext cx="1" cy="41344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ounded Rectangle 80"/>
          <p:cNvSpPr/>
          <p:nvPr/>
        </p:nvSpPr>
        <p:spPr>
          <a:xfrm>
            <a:off x="5721277" y="2298509"/>
            <a:ext cx="2564722" cy="938324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r>
              <a:rPr lang="en-GB" sz="2800" dirty="0">
                <a:solidFill>
                  <a:schemeClr val="bg1"/>
                </a:solidFill>
                <a:latin typeface="AU Passata" panose="020B0503030502030804" pitchFamily="34" charset="77"/>
                <a:ea typeface="Helvetica" charset="0"/>
                <a:cs typeface="Helvetica" charset="0"/>
              </a:rPr>
              <a:t>Random effect</a:t>
            </a:r>
          </a:p>
        </p:txBody>
      </p:sp>
      <p:sp>
        <p:nvSpPr>
          <p:cNvPr id="83" name="Rounded Rectangle 82"/>
          <p:cNvSpPr/>
          <p:nvPr/>
        </p:nvSpPr>
        <p:spPr>
          <a:xfrm>
            <a:off x="2567435" y="2298509"/>
            <a:ext cx="2490269" cy="52322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r>
              <a:rPr lang="en-GB" sz="2800">
                <a:solidFill>
                  <a:schemeClr val="bg1"/>
                </a:solidFill>
                <a:latin typeface="AU Passata" panose="020B0503030502030804" pitchFamily="34" charset="77"/>
                <a:ea typeface="Helvetica" charset="0"/>
                <a:cs typeface="Helvetica" charset="0"/>
              </a:rPr>
              <a:t>Response</a:t>
            </a:r>
            <a:endParaRPr lang="en-GB" sz="2800" dirty="0">
              <a:solidFill>
                <a:schemeClr val="bg1"/>
              </a:solidFill>
              <a:latin typeface="AU Passata" panose="020B0503030502030804" pitchFamily="34" charset="77"/>
              <a:ea typeface="Helvetica" charset="0"/>
              <a:cs typeface="Helvetica" charset="0"/>
            </a:endParaRPr>
          </a:p>
        </p:txBody>
      </p:sp>
      <p:sp>
        <p:nvSpPr>
          <p:cNvPr id="89" name="Rounded Rectangle 88"/>
          <p:cNvSpPr/>
          <p:nvPr/>
        </p:nvSpPr>
        <p:spPr>
          <a:xfrm>
            <a:off x="4103047" y="5242652"/>
            <a:ext cx="2490269" cy="52322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r>
              <a:rPr lang="en-GB" sz="2800" dirty="0">
                <a:solidFill>
                  <a:schemeClr val="bg1"/>
                </a:solidFill>
                <a:latin typeface="AU Passata" panose="020B0503030502030804" pitchFamily="34" charset="77"/>
                <a:ea typeface="Helvetica" charset="0"/>
                <a:cs typeface="Helvetica" charset="0"/>
              </a:rPr>
              <a:t>Fixed effect</a:t>
            </a:r>
          </a:p>
        </p:txBody>
      </p:sp>
      <p:grpSp>
        <p:nvGrpSpPr>
          <p:cNvPr id="102" name="Group 101"/>
          <p:cNvGrpSpPr/>
          <p:nvPr/>
        </p:nvGrpSpPr>
        <p:grpSpPr>
          <a:xfrm>
            <a:off x="5221651" y="1349469"/>
            <a:ext cx="3583691" cy="949040"/>
            <a:chOff x="3026957" y="1452526"/>
            <a:chExt cx="3583691" cy="949040"/>
          </a:xfrm>
        </p:grpSpPr>
        <p:sp>
          <p:nvSpPr>
            <p:cNvPr id="91" name="Rounded Rectangle 90"/>
            <p:cNvSpPr/>
            <p:nvPr/>
          </p:nvSpPr>
          <p:spPr>
            <a:xfrm>
              <a:off x="3026957" y="1452526"/>
              <a:ext cx="1452982" cy="689632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r>
                <a:rPr lang="en-GB" sz="2000" dirty="0">
                  <a:solidFill>
                    <a:schemeClr val="bg1"/>
                  </a:solidFill>
                  <a:latin typeface="AU Passata" panose="020B0503030502030804" pitchFamily="34" charset="77"/>
                  <a:ea typeface="Helvetica" charset="0"/>
                  <a:cs typeface="Helvetica" charset="0"/>
                </a:rPr>
                <a:t>Intercept only</a:t>
              </a:r>
            </a:p>
          </p:txBody>
        </p:sp>
        <p:sp>
          <p:nvSpPr>
            <p:cNvPr id="92" name="Rounded Rectangle 91"/>
            <p:cNvSpPr/>
            <p:nvPr/>
          </p:nvSpPr>
          <p:spPr>
            <a:xfrm>
              <a:off x="5157666" y="1452526"/>
              <a:ext cx="1452982" cy="689632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r>
                <a:rPr lang="en-GB" sz="2000" dirty="0">
                  <a:solidFill>
                    <a:schemeClr val="tx1"/>
                  </a:solidFill>
                  <a:latin typeface="AU Passata" panose="020B0503030502030804" pitchFamily="34" charset="77"/>
                  <a:ea typeface="Helvetica" charset="0"/>
                  <a:cs typeface="Helvetica" charset="0"/>
                </a:rPr>
                <a:t>Intercept and slope</a:t>
              </a:r>
            </a:p>
          </p:txBody>
        </p:sp>
        <p:cxnSp>
          <p:nvCxnSpPr>
            <p:cNvPr id="94" name="Elbow Connector 93"/>
            <p:cNvCxnSpPr>
              <a:cxnSpLocks/>
              <a:stCxn id="91" idx="3"/>
              <a:endCxn id="81" idx="0"/>
            </p:cNvCxnSpPr>
            <p:nvPr/>
          </p:nvCxnSpPr>
          <p:spPr>
            <a:xfrm>
              <a:off x="4479939" y="1797342"/>
              <a:ext cx="329005" cy="604224"/>
            </a:xfrm>
            <a:prstGeom prst="bentConnector2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Elbow Connector 94"/>
            <p:cNvCxnSpPr>
              <a:cxnSpLocks/>
              <a:stCxn id="92" idx="1"/>
              <a:endCxn id="81" idx="0"/>
            </p:cNvCxnSpPr>
            <p:nvPr/>
          </p:nvCxnSpPr>
          <p:spPr>
            <a:xfrm rot="10800000" flipV="1">
              <a:off x="4808944" y="1797342"/>
              <a:ext cx="348722" cy="604224"/>
            </a:xfrm>
            <a:prstGeom prst="bentConnector2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8" name="Group 107"/>
          <p:cNvGrpSpPr/>
          <p:nvPr/>
        </p:nvGrpSpPr>
        <p:grpSpPr>
          <a:xfrm>
            <a:off x="4805404" y="3692637"/>
            <a:ext cx="2735909" cy="1219801"/>
            <a:chOff x="2280691" y="2134396"/>
            <a:chExt cx="4263626" cy="3285709"/>
          </a:xfrm>
        </p:grpSpPr>
        <p:sp>
          <p:nvSpPr>
            <p:cNvPr id="109" name="Rectangle 108"/>
            <p:cNvSpPr/>
            <p:nvPr/>
          </p:nvSpPr>
          <p:spPr bwMode="auto">
            <a:xfrm>
              <a:off x="2280691" y="2134396"/>
              <a:ext cx="4250093" cy="1864648"/>
            </a:xfrm>
            <a:prstGeom prst="rect">
              <a:avLst/>
            </a:prstGeom>
            <a:solidFill>
              <a:srgbClr val="CC0000">
                <a:alpha val="18039"/>
              </a:srgbClr>
            </a:solidFill>
            <a:ln w="28575" cap="flat" cmpd="sng" algn="ctr">
              <a:solidFill>
                <a:srgbClr val="CC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00000"/>
                </a:lnSpc>
              </a:pPr>
              <a:endParaRPr lang="nl-NL" sz="1600" b="1">
                <a:latin typeface="AU Passata" panose="020B0503030502030804" pitchFamily="34" charset="77"/>
                <a:ea typeface="Helvetica" charset="0"/>
                <a:cs typeface="Helvetica" charset="0"/>
              </a:endParaRPr>
            </a:p>
          </p:txBody>
        </p:sp>
        <p:sp>
          <p:nvSpPr>
            <p:cNvPr id="110" name="TextBox 109"/>
            <p:cNvSpPr txBox="1"/>
            <p:nvPr/>
          </p:nvSpPr>
          <p:spPr>
            <a:xfrm>
              <a:off x="3760892" y="4010737"/>
              <a:ext cx="2783425" cy="14093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nl-NL" sz="2800" dirty="0">
                  <a:solidFill>
                    <a:srgbClr val="CC0000"/>
                  </a:solidFill>
                  <a:latin typeface="AU Passata" panose="020B0503030502030804" pitchFamily="34" charset="77"/>
                  <a:ea typeface="Helvetica" charset="0"/>
                  <a:cs typeface="Helvetica" charset="0"/>
                </a:rPr>
                <a:t>Fixed part</a:t>
              </a:r>
            </a:p>
          </p:txBody>
        </p:sp>
      </p:grpSp>
      <p:grpSp>
        <p:nvGrpSpPr>
          <p:cNvPr id="111" name="Group 110"/>
          <p:cNvGrpSpPr/>
          <p:nvPr/>
        </p:nvGrpSpPr>
        <p:grpSpPr>
          <a:xfrm>
            <a:off x="8163719" y="3692637"/>
            <a:ext cx="1754022" cy="1224589"/>
            <a:chOff x="7108398" y="3309371"/>
            <a:chExt cx="1754022" cy="1224589"/>
          </a:xfrm>
        </p:grpSpPr>
        <p:sp>
          <p:nvSpPr>
            <p:cNvPr id="112" name="TextBox 111"/>
            <p:cNvSpPr txBox="1"/>
            <p:nvPr/>
          </p:nvSpPr>
          <p:spPr>
            <a:xfrm>
              <a:off x="7114271" y="4010740"/>
              <a:ext cx="174814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nl-NL" sz="2800" dirty="0">
                  <a:solidFill>
                    <a:srgbClr val="CC0000"/>
                  </a:solidFill>
                  <a:latin typeface="AU Passata" panose="020B0503030502030804" pitchFamily="34" charset="77"/>
                  <a:ea typeface="Helvetica" charset="0"/>
                  <a:cs typeface="Helvetica" charset="0"/>
                </a:rPr>
                <a:t>Error part</a:t>
              </a:r>
            </a:p>
          </p:txBody>
        </p:sp>
        <p:sp>
          <p:nvSpPr>
            <p:cNvPr id="113" name="Rectangle 112"/>
            <p:cNvSpPr/>
            <p:nvPr/>
          </p:nvSpPr>
          <p:spPr bwMode="auto">
            <a:xfrm>
              <a:off x="7108398" y="3309371"/>
              <a:ext cx="555464" cy="692239"/>
            </a:xfrm>
            <a:prstGeom prst="rect">
              <a:avLst/>
            </a:prstGeom>
            <a:solidFill>
              <a:srgbClr val="CC0000">
                <a:alpha val="18039"/>
              </a:srgbClr>
            </a:solidFill>
            <a:ln w="28575" cap="flat" cmpd="sng" algn="ctr">
              <a:solidFill>
                <a:srgbClr val="CC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00000"/>
                </a:lnSpc>
              </a:pPr>
              <a:endParaRPr lang="nl-NL" sz="1600" b="1">
                <a:latin typeface="AU Passata" panose="020B0503030502030804" pitchFamily="34" charset="77"/>
                <a:ea typeface="Helvetica" charset="0"/>
                <a:cs typeface="Helvetica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44261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800" b="1" noProof="0" dirty="0"/>
              <a:t>Mixed Effects Models</a:t>
            </a:r>
          </a:p>
        </p:txBody>
      </p:sp>
      <p:grpSp>
        <p:nvGrpSpPr>
          <p:cNvPr id="37" name="Group 36"/>
          <p:cNvGrpSpPr/>
          <p:nvPr/>
        </p:nvGrpSpPr>
        <p:grpSpPr>
          <a:xfrm>
            <a:off x="3916262" y="1268760"/>
            <a:ext cx="6191814" cy="3089935"/>
            <a:chOff x="2280691" y="2134395"/>
            <a:chExt cx="6193427" cy="3090739"/>
          </a:xfrm>
        </p:grpSpPr>
        <p:sp>
          <p:nvSpPr>
            <p:cNvPr id="44" name="Rectangle 43"/>
            <p:cNvSpPr/>
            <p:nvPr/>
          </p:nvSpPr>
          <p:spPr bwMode="auto">
            <a:xfrm>
              <a:off x="2280691" y="2134395"/>
              <a:ext cx="4241355" cy="3090739"/>
            </a:xfrm>
            <a:prstGeom prst="rect">
              <a:avLst/>
            </a:prstGeom>
            <a:solidFill>
              <a:schemeClr val="accent3">
                <a:alpha val="18039"/>
              </a:schemeClr>
            </a:solidFill>
            <a:ln w="28575" cap="flat" cmpd="sng" algn="ctr">
              <a:solidFill>
                <a:srgbClr val="00B0F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16" tIns="45708" rIns="91416" bIns="45708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GB" sz="1600" b="1" dirty="0">
                <a:latin typeface="+mj-lt"/>
                <a:ea typeface="Helvetica" charset="0"/>
                <a:cs typeface="Helvetica" charset="0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6554910" y="4666142"/>
              <a:ext cx="1919208" cy="5232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GB" sz="2799" dirty="0">
                  <a:solidFill>
                    <a:schemeClr val="accent3"/>
                  </a:solidFill>
                  <a:latin typeface="+mj-lt"/>
                  <a:ea typeface="Helvetica" charset="0"/>
                  <a:cs typeface="Helvetica" charset="0"/>
                </a:rPr>
                <a:t>Fixed part</a:t>
              </a: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3916262" y="4398605"/>
            <a:ext cx="5974775" cy="1478667"/>
            <a:chOff x="-1199467" y="8041540"/>
            <a:chExt cx="5976331" cy="1389862"/>
          </a:xfrm>
        </p:grpSpPr>
        <p:sp>
          <p:nvSpPr>
            <p:cNvPr id="40" name="TextBox 39"/>
            <p:cNvSpPr txBox="1"/>
            <p:nvPr/>
          </p:nvSpPr>
          <p:spPr>
            <a:xfrm>
              <a:off x="3074752" y="8939726"/>
              <a:ext cx="1702112" cy="4916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GB" sz="2799" dirty="0">
                  <a:solidFill>
                    <a:srgbClr val="CC0000"/>
                  </a:solidFill>
                  <a:latin typeface="+mj-lt"/>
                  <a:ea typeface="Helvetica" charset="0"/>
                  <a:cs typeface="Helvetica" charset="0"/>
                </a:rPr>
                <a:t>Error part</a:t>
              </a:r>
            </a:p>
          </p:txBody>
        </p:sp>
        <p:sp>
          <p:nvSpPr>
            <p:cNvPr id="41" name="Rectangle 40"/>
            <p:cNvSpPr/>
            <p:nvPr/>
          </p:nvSpPr>
          <p:spPr bwMode="auto">
            <a:xfrm>
              <a:off x="-1199467" y="8041540"/>
              <a:ext cx="4241355" cy="1389855"/>
            </a:xfrm>
            <a:prstGeom prst="rect">
              <a:avLst/>
            </a:prstGeom>
            <a:solidFill>
              <a:srgbClr val="CC0000">
                <a:alpha val="18039"/>
              </a:srgbClr>
            </a:solidFill>
            <a:ln w="28575" cap="flat" cmpd="sng" algn="ctr">
              <a:solidFill>
                <a:srgbClr val="CC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16" tIns="45708" rIns="91416" bIns="45708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GB" sz="1600" b="1" dirty="0">
                <a:latin typeface="+mj-lt"/>
                <a:ea typeface="Helvetica" charset="0"/>
                <a:cs typeface="Helvetica" charset="0"/>
              </a:endParaRP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EBF1C836-8C4D-6746-89C7-D26DEDD561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4012" y="1197101"/>
            <a:ext cx="5867400" cy="523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4738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800" b="1" noProof="0" dirty="0"/>
              <a:t>Mixed Effects Models</a:t>
            </a:r>
          </a:p>
        </p:txBody>
      </p:sp>
      <p:grpSp>
        <p:nvGrpSpPr>
          <p:cNvPr id="37" name="Group 36"/>
          <p:cNvGrpSpPr/>
          <p:nvPr/>
        </p:nvGrpSpPr>
        <p:grpSpPr>
          <a:xfrm>
            <a:off x="3916260" y="1201651"/>
            <a:ext cx="5786169" cy="1651285"/>
            <a:chOff x="2280691" y="2078081"/>
            <a:chExt cx="5787676" cy="1651715"/>
          </a:xfrm>
        </p:grpSpPr>
        <p:sp>
          <p:nvSpPr>
            <p:cNvPr id="44" name="Rectangle 43"/>
            <p:cNvSpPr/>
            <p:nvPr/>
          </p:nvSpPr>
          <p:spPr bwMode="auto">
            <a:xfrm>
              <a:off x="2280691" y="2078081"/>
              <a:ext cx="4241355" cy="1651715"/>
            </a:xfrm>
            <a:prstGeom prst="rect">
              <a:avLst/>
            </a:prstGeom>
            <a:solidFill>
              <a:schemeClr val="accent3">
                <a:alpha val="18039"/>
              </a:schemeClr>
            </a:solidFill>
            <a:ln w="28575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16" tIns="45708" rIns="91416" bIns="45708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GB" sz="1600" b="1" dirty="0">
                <a:latin typeface="+mj-lt"/>
                <a:ea typeface="Helvetica" charset="0"/>
                <a:cs typeface="Helvetica" charset="0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6522047" y="2710691"/>
              <a:ext cx="1546320" cy="9540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GB" sz="2799" dirty="0">
                  <a:solidFill>
                    <a:schemeClr val="accent3"/>
                  </a:solidFill>
                  <a:latin typeface="+mj-lt"/>
                  <a:ea typeface="Helvetica" charset="0"/>
                  <a:cs typeface="Helvetica" charset="0"/>
                </a:rPr>
                <a:t>Fixed effect</a:t>
              </a: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3916262" y="4365103"/>
            <a:ext cx="5974775" cy="1478667"/>
            <a:chOff x="-1199467" y="8041540"/>
            <a:chExt cx="5976331" cy="1389862"/>
          </a:xfrm>
        </p:grpSpPr>
        <p:sp>
          <p:nvSpPr>
            <p:cNvPr id="40" name="TextBox 39"/>
            <p:cNvSpPr txBox="1"/>
            <p:nvPr/>
          </p:nvSpPr>
          <p:spPr>
            <a:xfrm>
              <a:off x="3074752" y="8939726"/>
              <a:ext cx="1702112" cy="4916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GB" sz="2799" dirty="0">
                  <a:solidFill>
                    <a:srgbClr val="CC0000"/>
                  </a:solidFill>
                  <a:latin typeface="+mj-lt"/>
                  <a:ea typeface="Helvetica" charset="0"/>
                  <a:cs typeface="Helvetica" charset="0"/>
                </a:rPr>
                <a:t>Error part</a:t>
              </a:r>
            </a:p>
          </p:txBody>
        </p:sp>
        <p:sp>
          <p:nvSpPr>
            <p:cNvPr id="41" name="Rectangle 40"/>
            <p:cNvSpPr/>
            <p:nvPr/>
          </p:nvSpPr>
          <p:spPr bwMode="auto">
            <a:xfrm>
              <a:off x="-1199467" y="8041540"/>
              <a:ext cx="4241355" cy="1389855"/>
            </a:xfrm>
            <a:prstGeom prst="rect">
              <a:avLst/>
            </a:prstGeom>
            <a:solidFill>
              <a:srgbClr val="CC0000">
                <a:alpha val="18039"/>
              </a:srgbClr>
            </a:solidFill>
            <a:ln w="28575" cap="flat" cmpd="sng" algn="ctr">
              <a:solidFill>
                <a:srgbClr val="CC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16" tIns="45708" rIns="91416" bIns="45708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GB" sz="1600" b="1" dirty="0">
                <a:latin typeface="+mj-lt"/>
                <a:ea typeface="Helvetica" charset="0"/>
                <a:cs typeface="Helvetica" charset="0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3916260" y="2824294"/>
            <a:ext cx="5812301" cy="1529996"/>
            <a:chOff x="2280691" y="2134396"/>
            <a:chExt cx="5813815" cy="1530394"/>
          </a:xfrm>
          <a:solidFill>
            <a:schemeClr val="accent5"/>
          </a:solidFill>
        </p:grpSpPr>
        <p:sp>
          <p:nvSpPr>
            <p:cNvPr id="11" name="Rectangle 10"/>
            <p:cNvSpPr/>
            <p:nvPr/>
          </p:nvSpPr>
          <p:spPr bwMode="auto">
            <a:xfrm>
              <a:off x="2280691" y="2134396"/>
              <a:ext cx="4241355" cy="1518472"/>
            </a:xfrm>
            <a:prstGeom prst="rect">
              <a:avLst/>
            </a:prstGeom>
            <a:grpFill/>
            <a:ln w="28575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16" tIns="45708" rIns="91416" bIns="45708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GB" sz="1600" b="1" dirty="0">
                <a:latin typeface="+mj-lt"/>
                <a:ea typeface="Helvetica" charset="0"/>
                <a:cs typeface="Helvetica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548186" y="2710691"/>
              <a:ext cx="1546320" cy="9540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GB" sz="2799" dirty="0">
                  <a:solidFill>
                    <a:schemeClr val="accent5"/>
                  </a:solidFill>
                  <a:latin typeface="+mj-lt"/>
                  <a:ea typeface="Helvetica" charset="0"/>
                  <a:cs typeface="Helvetica" charset="0"/>
                </a:rPr>
                <a:t>Random effect</a:t>
              </a:r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09A807E2-4FDF-E242-B9DE-6F6D07A140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6776" y="1124744"/>
            <a:ext cx="5867400" cy="52324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28D3957-DF42-A741-9DA3-84FEB3C9BE4A}"/>
              </a:ext>
            </a:extLst>
          </p:cNvPr>
          <p:cNvSpPr txBox="1"/>
          <p:nvPr/>
        </p:nvSpPr>
        <p:spPr>
          <a:xfrm>
            <a:off x="484170" y="3144750"/>
            <a:ext cx="2727348" cy="877163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US" sz="2000" dirty="0">
                <a:solidFill>
                  <a:schemeClr val="bg1"/>
                </a:solidFill>
                <a:latin typeface="+mn-lt"/>
              </a:rPr>
              <a:t>This is how we deal with </a:t>
            </a:r>
            <a:r>
              <a:rPr lang="en-US" sz="2000" b="1" dirty="0" err="1">
                <a:solidFill>
                  <a:schemeClr val="bg1"/>
                </a:solidFill>
                <a:latin typeface="+mn-lt"/>
              </a:rPr>
              <a:t>Pseudoreplication</a:t>
            </a:r>
            <a:r>
              <a:rPr lang="en-US" sz="2000" dirty="0">
                <a:solidFill>
                  <a:schemeClr val="bg1"/>
                </a:solidFill>
                <a:latin typeface="+mn-lt"/>
              </a:rPr>
              <a:t> in the experimental design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AB7B8DB-3D0E-6C4C-BADB-ABE5CBB7096D}"/>
              </a:ext>
            </a:extLst>
          </p:cNvPr>
          <p:cNvCxnSpPr>
            <a:cxnSpLocks/>
            <a:stCxn id="4" idx="3"/>
          </p:cNvCxnSpPr>
          <p:nvPr/>
        </p:nvCxnSpPr>
        <p:spPr bwMode="auto">
          <a:xfrm>
            <a:off x="3211518" y="3583332"/>
            <a:ext cx="704742" cy="0"/>
          </a:xfrm>
          <a:prstGeom prst="straightConnector1">
            <a:avLst/>
          </a:prstGeom>
          <a:solidFill>
            <a:schemeClr val="accent2"/>
          </a:solidFill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3943559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46BCC-D6B1-A24B-8F33-14FAB4CBA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800" noProof="0" dirty="0"/>
              <a:t>mixed effect models</a:t>
            </a:r>
            <a:br>
              <a:rPr lang="en-GB" sz="4800" noProof="0" dirty="0">
                <a:latin typeface="AU Passata" panose="020B0503030502030804" pitchFamily="34" charset="77"/>
              </a:rPr>
            </a:br>
            <a:r>
              <a:rPr lang="en-GB" sz="4400" b="0" noProof="0" dirty="0">
                <a:latin typeface="AU Passata" panose="020B0503030502030804" pitchFamily="34" charset="77"/>
              </a:rPr>
              <a:t>What we will talk about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2A5FD2-4CDA-3E42-AF7B-D7B440D0BC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5838" y="1960079"/>
            <a:ext cx="10407376" cy="3937484"/>
          </a:xfrm>
        </p:spPr>
        <p:txBody>
          <a:bodyPr/>
          <a:lstStyle/>
          <a:p>
            <a:r>
              <a:rPr lang="en-GB" sz="3000" noProof="0" dirty="0"/>
              <a:t>The basics of mixed effect models – </a:t>
            </a:r>
            <a:r>
              <a:rPr lang="en-GB" sz="3000" noProof="0" dirty="0">
                <a:solidFill>
                  <a:schemeClr val="bg1">
                    <a:lumMod val="75000"/>
                  </a:schemeClr>
                </a:solidFill>
              </a:rPr>
              <a:t>the mathematical principle </a:t>
            </a:r>
          </a:p>
          <a:p>
            <a:r>
              <a:rPr lang="en-GB" sz="3000" noProof="0" dirty="0"/>
              <a:t>Pseudo-replication – </a:t>
            </a:r>
            <a:r>
              <a:rPr lang="en-GB" sz="3000" noProof="0" dirty="0">
                <a:solidFill>
                  <a:schemeClr val="bg1">
                    <a:lumMod val="75000"/>
                  </a:schemeClr>
                </a:solidFill>
              </a:rPr>
              <a:t>Solving non independence</a:t>
            </a:r>
          </a:p>
          <a:p>
            <a:pPr lvl="1"/>
            <a:r>
              <a:rPr lang="en-GB" sz="3000" noProof="0" dirty="0"/>
              <a:t>Nested designs and Random Effects</a:t>
            </a:r>
          </a:p>
          <a:p>
            <a:r>
              <a:rPr lang="en-GB" sz="3000" noProof="0" dirty="0"/>
              <a:t>Model selection – </a:t>
            </a:r>
            <a:r>
              <a:rPr lang="en-GB" sz="3000" noProof="0" dirty="0">
                <a:solidFill>
                  <a:schemeClr val="bg1">
                    <a:lumMod val="75000"/>
                  </a:schemeClr>
                </a:solidFill>
              </a:rPr>
              <a:t>Combing ML and RMEL</a:t>
            </a:r>
            <a:endParaRPr lang="en-GB" sz="3000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65F7D8-A775-A84B-99FE-701FA7390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97470-D33D-6341-88C7-0466D8CC7548}" type="datetime1">
              <a:rPr lang="en-GB" smtClean="0">
                <a:latin typeface="AU Passata" panose="020B0503030502030804" pitchFamily="34" charset="77"/>
              </a:rPr>
              <a:t>01/10/2022</a:t>
            </a:fld>
            <a:r>
              <a:rPr lang="en-GB">
                <a:latin typeface="AU Passata" panose="020B0503030502030804" pitchFamily="34" charset="77"/>
              </a:rPr>
              <a:t>27/08/2018</a:t>
            </a:r>
          </a:p>
        </p:txBody>
      </p:sp>
    </p:spTree>
    <p:extLst>
      <p:ext uri="{BB962C8B-B14F-4D97-AF65-F5344CB8AC3E}">
        <p14:creationId xmlns:p14="http://schemas.microsoft.com/office/powerpoint/2010/main" val="30890722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800" b="1" noProof="0" dirty="0"/>
              <a:t>Mixed Effects Models</a:t>
            </a:r>
          </a:p>
        </p:txBody>
      </p:sp>
      <p:sp>
        <p:nvSpPr>
          <p:cNvPr id="44" name="Rectangle 43"/>
          <p:cNvSpPr/>
          <p:nvPr/>
        </p:nvSpPr>
        <p:spPr bwMode="auto">
          <a:xfrm>
            <a:off x="3916261" y="1257952"/>
            <a:ext cx="4240250" cy="1518076"/>
          </a:xfrm>
          <a:prstGeom prst="rect">
            <a:avLst/>
          </a:prstGeom>
          <a:solidFill>
            <a:schemeClr val="accent3">
              <a:alpha val="18039"/>
            </a:schemeClr>
          </a:solidFill>
          <a:ln w="2857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8" rIns="91416" bIns="45708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GB" sz="1600" b="1" dirty="0">
              <a:latin typeface="+mn-lt"/>
              <a:ea typeface="Helvetica" charset="0"/>
              <a:cs typeface="Helvetica" charset="0"/>
            </a:endParaRPr>
          </a:p>
        </p:txBody>
      </p:sp>
      <p:grpSp>
        <p:nvGrpSpPr>
          <p:cNvPr id="39" name="Group 38"/>
          <p:cNvGrpSpPr/>
          <p:nvPr/>
        </p:nvGrpSpPr>
        <p:grpSpPr>
          <a:xfrm>
            <a:off x="3916262" y="4366224"/>
            <a:ext cx="5974775" cy="1478667"/>
            <a:chOff x="-1199467" y="8041540"/>
            <a:chExt cx="5976331" cy="1389862"/>
          </a:xfrm>
        </p:grpSpPr>
        <p:sp>
          <p:nvSpPr>
            <p:cNvPr id="40" name="TextBox 39"/>
            <p:cNvSpPr txBox="1"/>
            <p:nvPr/>
          </p:nvSpPr>
          <p:spPr>
            <a:xfrm>
              <a:off x="3074752" y="8939726"/>
              <a:ext cx="1702112" cy="4916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GB" sz="2799" dirty="0">
                  <a:solidFill>
                    <a:srgbClr val="CC0000"/>
                  </a:solidFill>
                  <a:latin typeface="+mn-lt"/>
                  <a:ea typeface="Helvetica" charset="0"/>
                  <a:cs typeface="Helvetica" charset="0"/>
                </a:rPr>
                <a:t>Error part</a:t>
              </a:r>
            </a:p>
          </p:txBody>
        </p:sp>
        <p:sp>
          <p:nvSpPr>
            <p:cNvPr id="41" name="Rectangle 40"/>
            <p:cNvSpPr/>
            <p:nvPr/>
          </p:nvSpPr>
          <p:spPr bwMode="auto">
            <a:xfrm>
              <a:off x="-1199467" y="8041540"/>
              <a:ext cx="4241355" cy="1389855"/>
            </a:xfrm>
            <a:prstGeom prst="rect">
              <a:avLst/>
            </a:prstGeom>
            <a:solidFill>
              <a:srgbClr val="CC0000">
                <a:alpha val="18039"/>
              </a:srgbClr>
            </a:solidFill>
            <a:ln w="28575" cap="flat" cmpd="sng" algn="ctr">
              <a:solidFill>
                <a:srgbClr val="CC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16" tIns="45708" rIns="91416" bIns="45708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GB" sz="1600" b="1" dirty="0">
                <a:latin typeface="+mn-lt"/>
                <a:ea typeface="Helvetica" charset="0"/>
                <a:cs typeface="Helvetica" charset="0"/>
              </a:endParaRPr>
            </a:p>
          </p:txBody>
        </p:sp>
      </p:grpSp>
      <p:sp>
        <p:nvSpPr>
          <p:cNvPr id="11" name="Rectangle 10"/>
          <p:cNvSpPr/>
          <p:nvPr/>
        </p:nvSpPr>
        <p:spPr bwMode="auto">
          <a:xfrm>
            <a:off x="3916261" y="2824295"/>
            <a:ext cx="4240250" cy="1518076"/>
          </a:xfrm>
          <a:prstGeom prst="rect">
            <a:avLst/>
          </a:prstGeom>
          <a:solidFill>
            <a:schemeClr val="accent5">
              <a:alpha val="18039"/>
            </a:schemeClr>
          </a:solidFill>
          <a:ln w="2857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8" rIns="91416" bIns="45708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GB" sz="1600" b="1" dirty="0">
              <a:latin typeface="+mn-lt"/>
              <a:ea typeface="Helvetica" charset="0"/>
              <a:cs typeface="Helvetica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8156512" y="1268760"/>
            <a:ext cx="2318261" cy="13844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00000"/>
              </a:lnSpc>
            </a:pPr>
            <a:r>
              <a:rPr lang="en-GB" sz="2399" b="1" dirty="0">
                <a:solidFill>
                  <a:schemeClr val="accent3"/>
                </a:solidFill>
                <a:latin typeface="AU Passata"/>
                <a:ea typeface="Helvetica" charset="0"/>
                <a:cs typeface="Helvetica" charset="0"/>
              </a:rPr>
              <a:t>Fixed effect</a:t>
            </a:r>
          </a:p>
          <a:p>
            <a:pPr algn="ctr">
              <a:lnSpc>
                <a:spcPct val="100000"/>
              </a:lnSpc>
            </a:pPr>
            <a:r>
              <a:rPr lang="en-GB" sz="1999" dirty="0">
                <a:latin typeface="+mn-lt"/>
                <a:ea typeface="Helvetica" charset="0"/>
                <a:cs typeface="Helvetica" charset="0"/>
              </a:rPr>
              <a:t>Fixed effects influence only the </a:t>
            </a:r>
            <a:r>
              <a:rPr lang="en-GB" sz="1999" b="1" dirty="0">
                <a:solidFill>
                  <a:srgbClr val="C00000"/>
                </a:solidFill>
                <a:latin typeface="+mn-lt"/>
                <a:ea typeface="Helvetica" charset="0"/>
                <a:cs typeface="Helvetica" charset="0"/>
              </a:rPr>
              <a:t>mean</a:t>
            </a:r>
            <a:r>
              <a:rPr lang="en-GB" sz="1999" dirty="0">
                <a:solidFill>
                  <a:srgbClr val="C00000"/>
                </a:solidFill>
                <a:latin typeface="+mn-lt"/>
                <a:ea typeface="Helvetica" charset="0"/>
                <a:cs typeface="Helvetica" charset="0"/>
              </a:rPr>
              <a:t> </a:t>
            </a:r>
            <a:r>
              <a:rPr lang="en-GB" sz="1999" dirty="0">
                <a:latin typeface="+mn-lt"/>
                <a:ea typeface="Helvetica" charset="0"/>
                <a:cs typeface="Helvetica" charset="0"/>
              </a:rPr>
              <a:t>of </a:t>
            </a:r>
            <a:r>
              <a:rPr lang="en-GB" sz="1999" b="1" dirty="0">
                <a:latin typeface="+mn-lt"/>
                <a:ea typeface="Helvetica" charset="0"/>
                <a:cs typeface="Helvetica" charset="0"/>
              </a:rPr>
              <a:t>y</a:t>
            </a:r>
          </a:p>
        </p:txBody>
      </p:sp>
      <p:sp>
        <p:nvSpPr>
          <p:cNvPr id="14" name="Rectangle 13"/>
          <p:cNvSpPr/>
          <p:nvPr/>
        </p:nvSpPr>
        <p:spPr>
          <a:xfrm>
            <a:off x="8156511" y="2924944"/>
            <a:ext cx="2318260" cy="13844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00000"/>
              </a:lnSpc>
            </a:pPr>
            <a:r>
              <a:rPr lang="en-GB" sz="2399" b="1" dirty="0">
                <a:solidFill>
                  <a:schemeClr val="accent5"/>
                </a:solidFill>
                <a:latin typeface="AU Passata"/>
                <a:ea typeface="Helvetica" charset="0"/>
                <a:cs typeface="Helvetica" charset="0"/>
              </a:rPr>
              <a:t>Random effect</a:t>
            </a:r>
          </a:p>
          <a:p>
            <a:pPr algn="ctr">
              <a:lnSpc>
                <a:spcPct val="100000"/>
              </a:lnSpc>
            </a:pPr>
            <a:r>
              <a:rPr lang="en-GB" sz="1999" dirty="0">
                <a:latin typeface="+mn-lt"/>
                <a:ea typeface="Helvetica" charset="0"/>
                <a:cs typeface="Helvetica" charset="0"/>
              </a:rPr>
              <a:t>Random effects influence only the </a:t>
            </a:r>
            <a:r>
              <a:rPr lang="en-GB" sz="1999" b="1" dirty="0">
                <a:solidFill>
                  <a:srgbClr val="C00000"/>
                </a:solidFill>
                <a:latin typeface="+mn-lt"/>
                <a:ea typeface="Helvetica" charset="0"/>
                <a:cs typeface="Helvetica" charset="0"/>
              </a:rPr>
              <a:t>variance</a:t>
            </a:r>
            <a:r>
              <a:rPr lang="en-GB" sz="1999" dirty="0">
                <a:latin typeface="+mn-lt"/>
                <a:ea typeface="Helvetica" charset="0"/>
                <a:cs typeface="Helvetica" charset="0"/>
              </a:rPr>
              <a:t> of </a:t>
            </a:r>
            <a:r>
              <a:rPr lang="en-GB" sz="1999" b="1" dirty="0">
                <a:latin typeface="+mn-lt"/>
                <a:ea typeface="Helvetica" charset="0"/>
                <a:cs typeface="Helvetica" charset="0"/>
              </a:rPr>
              <a:t>y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B267F7F-9595-2147-AB6E-4B4545B74F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4012" y="1197101"/>
            <a:ext cx="5867400" cy="523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9524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800" b="1" dirty="0"/>
              <a:t>Mixed Effects Models</a:t>
            </a:r>
            <a:br>
              <a:rPr lang="en-GB" sz="4800" b="1" dirty="0"/>
            </a:br>
            <a:r>
              <a:rPr lang="en-GB" sz="4800" b="1" dirty="0"/>
              <a:t>Fixed vs Random effects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DDD666DE-7158-B918-267F-9ECE52F634D8}"/>
              </a:ext>
            </a:extLst>
          </p:cNvPr>
          <p:cNvSpPr/>
          <p:nvPr/>
        </p:nvSpPr>
        <p:spPr bwMode="auto">
          <a:xfrm>
            <a:off x="985838" y="2011676"/>
            <a:ext cx="4737230" cy="3829723"/>
          </a:xfrm>
          <a:prstGeom prst="roundRect">
            <a:avLst>
              <a:gd name="adj" fmla="val 9964"/>
            </a:avLst>
          </a:prstGeom>
          <a:solidFill>
            <a:schemeClr val="accent2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3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Fixed effects</a:t>
            </a:r>
          </a:p>
          <a:p>
            <a:pPr marL="0" marR="0" indent="0" algn="just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  <a:p>
            <a:pPr marL="0" marR="0" indent="0" algn="just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Levels decided (fixed) by experimenter</a:t>
            </a:r>
          </a:p>
          <a:p>
            <a:pPr marL="0" marR="0" indent="0" algn="just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If experiment repeated, same levels used again</a:t>
            </a:r>
          </a:p>
          <a:p>
            <a:pPr marL="0" marR="0" indent="0" algn="just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Not a random sample </a:t>
            </a:r>
          </a:p>
          <a:p>
            <a:pPr marL="0" marR="0" indent="0" algn="just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Cannot extrapolate to other levels</a:t>
            </a:r>
          </a:p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24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23FC6164-6617-A753-AAE5-F81B9EBB2F71}"/>
              </a:ext>
            </a:extLst>
          </p:cNvPr>
          <p:cNvSpPr/>
          <p:nvPr/>
        </p:nvSpPr>
        <p:spPr bwMode="auto">
          <a:xfrm>
            <a:off x="6468933" y="2011676"/>
            <a:ext cx="4737230" cy="3829723"/>
          </a:xfrm>
          <a:prstGeom prst="roundRect">
            <a:avLst>
              <a:gd name="adj" fmla="val 9964"/>
            </a:avLst>
          </a:prstGeom>
          <a:solidFill>
            <a:schemeClr val="accent3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3600" b="1" i="0" u="none" strike="noStrike" cap="none" normalizeH="0" baseline="0" dirty="0">
                <a:ln>
                  <a:noFill/>
                </a:ln>
                <a:effectLst/>
                <a:latin typeface="AU Passata" pitchFamily="34" charset="0"/>
              </a:rPr>
              <a:t>Random effects</a:t>
            </a:r>
          </a:p>
          <a:p>
            <a:pPr marL="0" marR="0" indent="0" algn="just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2400" i="0" u="none" strike="noStrike" cap="none" normalizeH="0" baseline="0" dirty="0">
              <a:ln>
                <a:noFill/>
              </a:ln>
              <a:effectLst/>
              <a:latin typeface="AU Passata" pitchFamily="34" charset="0"/>
            </a:endParaRPr>
          </a:p>
          <a:p>
            <a:pPr marL="0" marR="0" indent="0" algn="just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2400" i="0" u="none" strike="noStrike" cap="none" normalizeH="0" baseline="0" dirty="0">
                <a:ln>
                  <a:noFill/>
                </a:ln>
                <a:effectLst/>
                <a:latin typeface="AU Passata" pitchFamily="34" charset="0"/>
              </a:rPr>
              <a:t>Levels are a random selection of all possible levels</a:t>
            </a:r>
          </a:p>
          <a:p>
            <a:pPr marL="0" marR="0" indent="0" algn="just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2400" i="0" u="none" strike="noStrike" cap="none" normalizeH="0" baseline="0" dirty="0">
                <a:ln>
                  <a:noFill/>
                </a:ln>
                <a:effectLst/>
                <a:latin typeface="AU Passata" pitchFamily="34" charset="0"/>
              </a:rPr>
              <a:t>If experiment repeated, different random selection used</a:t>
            </a:r>
          </a:p>
          <a:p>
            <a:pPr marL="0" marR="0" indent="0" algn="just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2400" i="0" u="none" strike="noStrike" cap="none" normalizeH="0" baseline="0" dirty="0">
                <a:ln>
                  <a:noFill/>
                </a:ln>
                <a:effectLst/>
                <a:latin typeface="AU Passata" pitchFamily="34" charset="0"/>
              </a:rPr>
              <a:t>Useful to generalise inferences to all possible levels</a:t>
            </a:r>
          </a:p>
          <a:p>
            <a:pPr marL="0" marR="0" indent="0" algn="just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2400" i="0" u="none" strike="noStrike" cap="none" normalizeH="0" baseline="0" dirty="0">
              <a:ln>
                <a:noFill/>
              </a:ln>
              <a:effectLst/>
              <a:latin typeface="AU Passat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65284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800" b="1" noProof="0" dirty="0"/>
              <a:t>Mixed Effects Models</a:t>
            </a:r>
            <a:br>
              <a:rPr lang="en-GB" sz="4800" b="1" noProof="0" dirty="0"/>
            </a:br>
            <a:r>
              <a:rPr lang="en-GB" sz="4400" b="0" noProof="0" dirty="0"/>
              <a:t>Fixed vs Random effects</a:t>
            </a:r>
            <a:endParaRPr lang="en-GB" sz="4800" b="0" noProof="0" dirty="0"/>
          </a:p>
        </p:txBody>
      </p:sp>
      <p:sp>
        <p:nvSpPr>
          <p:cNvPr id="10" name="Rectangle 9"/>
          <p:cNvSpPr/>
          <p:nvPr/>
        </p:nvSpPr>
        <p:spPr>
          <a:xfrm>
            <a:off x="315913" y="2232419"/>
            <a:ext cx="2690308" cy="11999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GB" sz="2399" dirty="0">
                <a:latin typeface="+mn-lt"/>
                <a:ea typeface="Helvetica" charset="0"/>
                <a:cs typeface="Helvetica" charset="0"/>
              </a:rPr>
              <a:t>Fixed effects have </a:t>
            </a:r>
          </a:p>
          <a:p>
            <a:pPr algn="ctr">
              <a:lnSpc>
                <a:spcPct val="100000"/>
              </a:lnSpc>
            </a:pPr>
            <a:r>
              <a:rPr lang="en-GB" sz="2399" b="1" dirty="0">
                <a:solidFill>
                  <a:srgbClr val="C00000"/>
                </a:solidFill>
                <a:latin typeface="+mn-lt"/>
                <a:ea typeface="Helvetica" charset="0"/>
                <a:cs typeface="Helvetica" charset="0"/>
              </a:rPr>
              <a:t>informative</a:t>
            </a:r>
            <a:r>
              <a:rPr lang="en-GB" sz="2399" dirty="0">
                <a:solidFill>
                  <a:srgbClr val="C00000"/>
                </a:solidFill>
                <a:latin typeface="+mn-lt"/>
                <a:ea typeface="Helvetica" charset="0"/>
                <a:cs typeface="Helvetica" charset="0"/>
              </a:rPr>
              <a:t> </a:t>
            </a:r>
            <a:r>
              <a:rPr lang="en-GB" sz="2399" dirty="0">
                <a:latin typeface="+mn-lt"/>
                <a:ea typeface="Helvetica" charset="0"/>
                <a:cs typeface="Helvetica" charset="0"/>
              </a:rPr>
              <a:t>factor levels</a:t>
            </a:r>
          </a:p>
        </p:txBody>
      </p:sp>
      <p:sp>
        <p:nvSpPr>
          <p:cNvPr id="14" name="Rectangle 13"/>
          <p:cNvSpPr/>
          <p:nvPr/>
        </p:nvSpPr>
        <p:spPr>
          <a:xfrm>
            <a:off x="9071154" y="2060848"/>
            <a:ext cx="2801758" cy="11999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GB" sz="2399" dirty="0">
                <a:latin typeface="+mn-lt"/>
                <a:ea typeface="Helvetica" charset="0"/>
                <a:cs typeface="Helvetica" charset="0"/>
              </a:rPr>
              <a:t>Random have </a:t>
            </a:r>
          </a:p>
          <a:p>
            <a:pPr algn="ctr">
              <a:lnSpc>
                <a:spcPct val="100000"/>
              </a:lnSpc>
            </a:pPr>
            <a:r>
              <a:rPr lang="en-GB" sz="2399" b="1" dirty="0">
                <a:solidFill>
                  <a:srgbClr val="C00000"/>
                </a:solidFill>
                <a:latin typeface="+mn-lt"/>
                <a:ea typeface="Helvetica" charset="0"/>
                <a:cs typeface="Helvetica" charset="0"/>
              </a:rPr>
              <a:t>uninformative</a:t>
            </a:r>
            <a:r>
              <a:rPr lang="en-GB" sz="2399" dirty="0">
                <a:solidFill>
                  <a:srgbClr val="C00000"/>
                </a:solidFill>
                <a:latin typeface="+mn-lt"/>
                <a:ea typeface="Helvetica" charset="0"/>
                <a:cs typeface="Helvetica" charset="0"/>
              </a:rPr>
              <a:t> </a:t>
            </a:r>
            <a:r>
              <a:rPr lang="en-GB" sz="2399" dirty="0">
                <a:latin typeface="+mn-lt"/>
                <a:ea typeface="Helvetica" charset="0"/>
                <a:cs typeface="Helvetica" charset="0"/>
              </a:rPr>
              <a:t>factor levels</a:t>
            </a:r>
          </a:p>
        </p:txBody>
      </p:sp>
      <p:sp>
        <p:nvSpPr>
          <p:cNvPr id="16" name="Rectangle 15"/>
          <p:cNvSpPr/>
          <p:nvPr/>
        </p:nvSpPr>
        <p:spPr>
          <a:xfrm>
            <a:off x="9190756" y="5517232"/>
            <a:ext cx="26307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200" dirty="0">
                <a:latin typeface="+mn-lt"/>
                <a:ea typeface="Helvetica" charset="0"/>
                <a:cs typeface="Helvetica" charset="0"/>
              </a:rPr>
              <a:t>Table from Crawley (the R-book) </a:t>
            </a:r>
            <a:r>
              <a:rPr lang="en-US" sz="1200" dirty="0" err="1">
                <a:latin typeface="+mn-lt"/>
                <a:ea typeface="Helvetica" charset="0"/>
                <a:cs typeface="Helvetica" charset="0"/>
              </a:rPr>
              <a:t>Chp</a:t>
            </a:r>
            <a:r>
              <a:rPr lang="en-US" sz="1200" dirty="0">
                <a:latin typeface="+mn-lt"/>
                <a:ea typeface="Helvetica" charset="0"/>
                <a:cs typeface="Helvetica" charset="0"/>
              </a:rPr>
              <a:t> 19, pp 627-630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3936925" y="5558045"/>
            <a:ext cx="4314973" cy="460094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r>
              <a:rPr lang="en-GB" sz="1999" b="1" dirty="0">
                <a:solidFill>
                  <a:schemeClr val="tx1"/>
                </a:solidFill>
                <a:ea typeface="Helvetica" charset="0"/>
                <a:cs typeface="Helvetica" charset="0"/>
              </a:rPr>
              <a:t>Are factor-levels all possible levels?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3046645" y="2063125"/>
            <a:ext cx="2903751" cy="3316038"/>
          </a:xfrm>
          <a:prstGeom prst="roundRect">
            <a:avLst/>
          </a:prstGeom>
          <a:solidFill>
            <a:srgbClr val="0700FF">
              <a:alpha val="20000"/>
            </a:srgbClr>
          </a:solidFill>
          <a:ln>
            <a:solidFill>
              <a:srgbClr val="07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en-GB" sz="4798" dirty="0"/>
          </a:p>
        </p:txBody>
      </p:sp>
      <p:sp>
        <p:nvSpPr>
          <p:cNvPr id="11" name="Rounded Rectangle 10"/>
          <p:cNvSpPr/>
          <p:nvPr/>
        </p:nvSpPr>
        <p:spPr>
          <a:xfrm>
            <a:off x="6253957" y="2060848"/>
            <a:ext cx="3080815" cy="3320885"/>
          </a:xfrm>
          <a:prstGeom prst="roundRect">
            <a:avLst/>
          </a:prstGeom>
          <a:solidFill>
            <a:srgbClr val="C00000">
              <a:alpha val="2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en-GB" sz="4798"/>
          </a:p>
        </p:txBody>
      </p:sp>
      <p:sp>
        <p:nvSpPr>
          <p:cNvPr id="12" name="Rounded Rectangle 11"/>
          <p:cNvSpPr/>
          <p:nvPr/>
        </p:nvSpPr>
        <p:spPr>
          <a:xfrm>
            <a:off x="6795272" y="5011815"/>
            <a:ext cx="704667" cy="330206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r>
              <a:rPr lang="en-GB" sz="1600" b="1" dirty="0">
                <a:solidFill>
                  <a:schemeClr val="tx1"/>
                </a:solidFill>
                <a:ea typeface="Helvetica" charset="0"/>
                <a:cs typeface="Helvetica" charset="0"/>
              </a:rPr>
              <a:t>NO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4582244" y="5011815"/>
            <a:ext cx="704667" cy="330206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r>
              <a:rPr lang="en-GB" sz="1600" b="1" dirty="0">
                <a:solidFill>
                  <a:schemeClr val="tx1"/>
                </a:solidFill>
                <a:ea typeface="Helvetica" charset="0"/>
                <a:cs typeface="Helvetica" charset="0"/>
              </a:rPr>
              <a:t>YES</a:t>
            </a:r>
          </a:p>
        </p:txBody>
      </p:sp>
      <p:cxnSp>
        <p:nvCxnSpPr>
          <p:cNvPr id="6" name="Elbow Connector 5"/>
          <p:cNvCxnSpPr>
            <a:cxnSpLocks/>
            <a:stCxn id="3" idx="0"/>
            <a:endCxn id="13" idx="3"/>
          </p:cNvCxnSpPr>
          <p:nvPr/>
        </p:nvCxnSpPr>
        <p:spPr>
          <a:xfrm rot="16200000" flipV="1">
            <a:off x="5500099" y="4963731"/>
            <a:ext cx="381127" cy="807501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cxnSpLocks/>
            <a:stCxn id="3" idx="0"/>
            <a:endCxn id="12" idx="1"/>
          </p:cNvCxnSpPr>
          <p:nvPr/>
        </p:nvCxnSpPr>
        <p:spPr>
          <a:xfrm rot="5400000" flipH="1" flipV="1">
            <a:off x="6254279" y="5017052"/>
            <a:ext cx="381127" cy="700860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2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2" t="3763" r="62110" b="7814"/>
          <a:stretch/>
        </p:blipFill>
        <p:spPr bwMode="auto">
          <a:xfrm>
            <a:off x="3234855" y="2297940"/>
            <a:ext cx="2445017" cy="27550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9F0E8630-8352-0947-968F-F73F92797B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471" t="3763" r="3390" b="7814"/>
          <a:stretch/>
        </p:blipFill>
        <p:spPr bwMode="auto">
          <a:xfrm>
            <a:off x="6432045" y="2281390"/>
            <a:ext cx="2845552" cy="27550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4594472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idx="4294967295"/>
          </p:nvPr>
        </p:nvSpPr>
        <p:spPr>
          <a:xfrm>
            <a:off x="985838" y="980728"/>
            <a:ext cx="10220325" cy="3937000"/>
          </a:xfrm>
        </p:spPr>
        <p:txBody>
          <a:bodyPr anchor="ctr">
            <a:normAutofit/>
          </a:bodyPr>
          <a:lstStyle/>
          <a:p>
            <a:r>
              <a:rPr lang="en-GB" sz="6600" b="1" noProof="0" dirty="0">
                <a:solidFill>
                  <a:srgbClr val="C00000"/>
                </a:solidFill>
                <a:latin typeface="+mj-lt"/>
              </a:rPr>
              <a:t>So far so good?</a:t>
            </a:r>
          </a:p>
          <a:p>
            <a:r>
              <a:rPr lang="en-GB" sz="6600" b="1" noProof="0" dirty="0">
                <a:solidFill>
                  <a:srgbClr val="FFFF00"/>
                </a:solidFill>
                <a:latin typeface="+mj-lt"/>
              </a:rPr>
              <a:t>Any questions?</a:t>
            </a:r>
          </a:p>
          <a:p>
            <a:r>
              <a:rPr lang="en-GB" sz="6600" b="1" noProof="0" dirty="0">
                <a:solidFill>
                  <a:srgbClr val="00B050"/>
                </a:solidFill>
                <a:latin typeface="+mj-lt"/>
              </a:rPr>
              <a:t>Ready to move on?</a:t>
            </a:r>
          </a:p>
        </p:txBody>
      </p:sp>
    </p:spTree>
    <p:extLst>
      <p:ext uri="{BB962C8B-B14F-4D97-AF65-F5344CB8AC3E}">
        <p14:creationId xmlns:p14="http://schemas.microsoft.com/office/powerpoint/2010/main" val="2341024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b="1" dirty="0"/>
              <a:t>Building Mixed Effects Models in R</a:t>
            </a:r>
            <a:endParaRPr lang="en-GB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1FA5CF4-EED8-1564-EE58-95C2F4A85575}"/>
              </a:ext>
            </a:extLst>
          </p:cNvPr>
          <p:cNvSpPr/>
          <p:nvPr/>
        </p:nvSpPr>
        <p:spPr bwMode="auto">
          <a:xfrm>
            <a:off x="985838" y="1552529"/>
            <a:ext cx="4973898" cy="4235085"/>
          </a:xfrm>
          <a:prstGeom prst="rect">
            <a:avLst/>
          </a:prstGeom>
          <a:solidFill>
            <a:schemeClr val="accent2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3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Random intercept model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Only intercepts are allowed to vary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Slopes are fixed  the same across different contexts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The mean response is believed to change among groups 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Provides information about intra-class correlations</a:t>
            </a:r>
            <a:endParaRPr kumimoji="0" lang="en-GB" sz="16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4E20FC9-5142-A340-06B3-3FC38659474B}"/>
              </a:ext>
            </a:extLst>
          </p:cNvPr>
          <p:cNvSpPr/>
          <p:nvPr/>
        </p:nvSpPr>
        <p:spPr bwMode="auto">
          <a:xfrm>
            <a:off x="6229089" y="1552529"/>
            <a:ext cx="4973898" cy="4235085"/>
          </a:xfrm>
          <a:prstGeom prst="rect">
            <a:avLst/>
          </a:prstGeom>
          <a:solidFill>
            <a:schemeClr val="accent3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3200" b="1" i="0" u="none" strike="noStrike" cap="none" normalizeH="0" baseline="0" dirty="0">
                <a:ln>
                  <a:noFill/>
                </a:ln>
                <a:effectLst/>
                <a:latin typeface="AU Passata" pitchFamily="34" charset="0"/>
              </a:rPr>
              <a:t>Random slope and intercept model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2400" b="0" i="0" u="none" strike="noStrike" cap="none" normalizeH="0" baseline="0" dirty="0">
                <a:ln>
                  <a:noFill/>
                </a:ln>
                <a:effectLst/>
                <a:latin typeface="AU Passata" pitchFamily="34" charset="0"/>
              </a:rPr>
              <a:t>Both intercepts and the slopes are allowed to vary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2400" b="0" i="0" u="none" strike="noStrike" cap="none" normalizeH="0" baseline="0" dirty="0">
                <a:ln>
                  <a:noFill/>
                </a:ln>
                <a:effectLst/>
                <a:latin typeface="AU Passata" pitchFamily="34" charset="0"/>
              </a:rPr>
              <a:t>Controls for the reduction in Degrees of Freedom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2400" b="0" i="0" u="none" strike="noStrike" cap="none" normalizeH="0" baseline="0" dirty="0">
                <a:ln>
                  <a:noFill/>
                </a:ln>
                <a:effectLst/>
                <a:latin typeface="AU Passata" pitchFamily="34" charset="0"/>
              </a:rPr>
              <a:t>Both the mean response and the rate of change is believed to change among groups</a:t>
            </a:r>
          </a:p>
        </p:txBody>
      </p:sp>
    </p:spTree>
    <p:extLst>
      <p:ext uri="{BB962C8B-B14F-4D97-AF65-F5344CB8AC3E}">
        <p14:creationId xmlns:p14="http://schemas.microsoft.com/office/powerpoint/2010/main" val="6511073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b="1" dirty="0"/>
              <a:t>Building Mixed Effects Models in R</a:t>
            </a:r>
            <a:endParaRPr lang="en-GB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1FA5CF4-EED8-1564-EE58-95C2F4A85575}"/>
              </a:ext>
            </a:extLst>
          </p:cNvPr>
          <p:cNvSpPr/>
          <p:nvPr/>
        </p:nvSpPr>
        <p:spPr bwMode="auto">
          <a:xfrm>
            <a:off x="985838" y="1552529"/>
            <a:ext cx="4973898" cy="4235085"/>
          </a:xfrm>
          <a:prstGeom prst="rect">
            <a:avLst/>
          </a:prstGeom>
          <a:solidFill>
            <a:schemeClr val="accent4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3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Random effect model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The variation in the response variable is only allowed to be described by random effects.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There are NO FIXED EFFECTS!!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Assesses the how the data varies based on the sampling hierarchy  Variance components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4E20FC9-5142-A340-06B3-3FC38659474B}"/>
              </a:ext>
            </a:extLst>
          </p:cNvPr>
          <p:cNvSpPr/>
          <p:nvPr/>
        </p:nvSpPr>
        <p:spPr bwMode="auto">
          <a:xfrm>
            <a:off x="6229089" y="1552529"/>
            <a:ext cx="4973898" cy="4235085"/>
          </a:xfrm>
          <a:prstGeom prst="rect">
            <a:avLst/>
          </a:prstGeom>
          <a:solidFill>
            <a:schemeClr val="accent5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3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Marginal models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3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The within hierarchy correlation is modelled within the random part of the model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Need to define a specific correlation structure 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Observations within a level are correlated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75697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b="1" dirty="0"/>
              <a:t>Building Mixed Effects Models in R</a:t>
            </a:r>
            <a:endParaRPr lang="en-GB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1FA5CF4-EED8-1564-EE58-95C2F4A85575}"/>
              </a:ext>
            </a:extLst>
          </p:cNvPr>
          <p:cNvSpPr/>
          <p:nvPr/>
        </p:nvSpPr>
        <p:spPr bwMode="auto">
          <a:xfrm>
            <a:off x="985838" y="1552529"/>
            <a:ext cx="4314506" cy="2051283"/>
          </a:xfrm>
          <a:prstGeom prst="rect">
            <a:avLst/>
          </a:prstGeom>
          <a:solidFill>
            <a:schemeClr val="accent2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3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Random intercept model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4E20FC9-5142-A340-06B3-3FC38659474B}"/>
              </a:ext>
            </a:extLst>
          </p:cNvPr>
          <p:cNvSpPr/>
          <p:nvPr/>
        </p:nvSpPr>
        <p:spPr bwMode="auto">
          <a:xfrm>
            <a:off x="5594387" y="1552529"/>
            <a:ext cx="5733415" cy="2051283"/>
          </a:xfrm>
          <a:prstGeom prst="rect">
            <a:avLst/>
          </a:prstGeom>
          <a:solidFill>
            <a:schemeClr val="accent3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3200" b="1" i="0" u="none" strike="noStrike" cap="none" normalizeH="0" baseline="0" dirty="0">
                <a:ln>
                  <a:noFill/>
                </a:ln>
                <a:effectLst/>
                <a:latin typeface="AU Passata" pitchFamily="34" charset="0"/>
              </a:rPr>
              <a:t>Random slope and intercept model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8D9C201-5C01-1CB1-6D63-0AF6C56DB0E1}"/>
              </a:ext>
            </a:extLst>
          </p:cNvPr>
          <p:cNvSpPr/>
          <p:nvPr/>
        </p:nvSpPr>
        <p:spPr bwMode="auto">
          <a:xfrm>
            <a:off x="989014" y="3845863"/>
            <a:ext cx="4314506" cy="2051283"/>
          </a:xfrm>
          <a:prstGeom prst="rect">
            <a:avLst/>
          </a:prstGeom>
          <a:solidFill>
            <a:schemeClr val="accent4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3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Random effect model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C70D7A7-6EE4-5A71-D9AA-DDDC5904FF9F}"/>
              </a:ext>
            </a:extLst>
          </p:cNvPr>
          <p:cNvSpPr/>
          <p:nvPr/>
        </p:nvSpPr>
        <p:spPr bwMode="auto">
          <a:xfrm>
            <a:off x="5597563" y="3845863"/>
            <a:ext cx="5736590" cy="2051283"/>
          </a:xfrm>
          <a:prstGeom prst="rect">
            <a:avLst/>
          </a:prstGeom>
          <a:solidFill>
            <a:schemeClr val="accent5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3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Marginal models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78740C8-958A-116F-7897-D0ECE1DC8C8C}"/>
              </a:ext>
            </a:extLst>
          </p:cNvPr>
          <p:cNvSpPr/>
          <p:nvPr/>
        </p:nvSpPr>
        <p:spPr>
          <a:xfrm>
            <a:off x="1012234" y="2571122"/>
            <a:ext cx="427294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lme</a:t>
            </a:r>
            <a:r>
              <a:rPr lang="en-US" sz="20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GB" sz="2000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lme</a:t>
            </a:r>
            <a:r>
              <a:rPr lang="en-GB" sz="20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GB" sz="2000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Y~Fix.Eff</a:t>
            </a:r>
            <a:r>
              <a:rPr lang="en-GB" sz="20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,</a:t>
            </a:r>
          </a:p>
          <a:p>
            <a:pPr>
              <a:lnSpc>
                <a:spcPct val="100000"/>
              </a:lnSpc>
            </a:pPr>
            <a:r>
              <a:rPr lang="en-GB" sz="20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   random=~1|Rand.Eff</a:t>
            </a:r>
            <a:r>
              <a:rPr lang="en-US" sz="20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,</a:t>
            </a:r>
          </a:p>
          <a:p>
            <a:pPr>
              <a:lnSpc>
                <a:spcPct val="100000"/>
              </a:lnSpc>
            </a:pPr>
            <a:r>
              <a:rPr lang="en-US" sz="20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   data=</a:t>
            </a:r>
            <a:r>
              <a:rPr lang="en-US" sz="2000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data.In</a:t>
            </a:r>
            <a:r>
              <a:rPr lang="en-US" sz="20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68AE43-5901-E9F0-EC12-7C42F00ACE01}"/>
              </a:ext>
            </a:extLst>
          </p:cNvPr>
          <p:cNvSpPr/>
          <p:nvPr/>
        </p:nvSpPr>
        <p:spPr>
          <a:xfrm>
            <a:off x="5594387" y="2571122"/>
            <a:ext cx="573341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lme</a:t>
            </a:r>
            <a:r>
              <a:rPr lang="en-US" sz="20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sz="2000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Y~Fix.Eff</a:t>
            </a:r>
            <a:r>
              <a:rPr lang="en-US" sz="20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,</a:t>
            </a:r>
          </a:p>
          <a:p>
            <a:pPr>
              <a:lnSpc>
                <a:spcPct val="100000"/>
              </a:lnSpc>
            </a:pPr>
            <a:r>
              <a:rPr lang="en-US" sz="20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   random=~1+Fix.Eff|Rand.Eff,</a:t>
            </a:r>
          </a:p>
          <a:p>
            <a:pPr>
              <a:lnSpc>
                <a:spcPct val="100000"/>
              </a:lnSpc>
            </a:pPr>
            <a:r>
              <a:rPr lang="en-US" sz="20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   data=</a:t>
            </a:r>
            <a:r>
              <a:rPr lang="en-US" sz="2000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data.In</a:t>
            </a:r>
            <a:r>
              <a:rPr lang="en-US" sz="20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CBEB48C-2007-3A42-DB80-FE1787976C76}"/>
              </a:ext>
            </a:extLst>
          </p:cNvPr>
          <p:cNvSpPr/>
          <p:nvPr/>
        </p:nvSpPr>
        <p:spPr>
          <a:xfrm>
            <a:off x="1012234" y="4864456"/>
            <a:ext cx="427294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lme</a:t>
            </a:r>
            <a:r>
              <a:rPr lang="en-US" sz="20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GB" sz="2000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lme</a:t>
            </a:r>
            <a:r>
              <a:rPr lang="en-GB" sz="20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(Y~1,</a:t>
            </a:r>
          </a:p>
          <a:p>
            <a:pPr>
              <a:lnSpc>
                <a:spcPct val="100000"/>
              </a:lnSpc>
            </a:pPr>
            <a:r>
              <a:rPr lang="en-GB" sz="20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   random=~1|Rand.Eff</a:t>
            </a:r>
            <a:r>
              <a:rPr lang="en-US" sz="20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,</a:t>
            </a:r>
          </a:p>
          <a:p>
            <a:pPr>
              <a:lnSpc>
                <a:spcPct val="100000"/>
              </a:lnSpc>
            </a:pPr>
            <a:r>
              <a:rPr lang="en-US" sz="20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   data=</a:t>
            </a:r>
            <a:r>
              <a:rPr lang="en-US" sz="2000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data.In</a:t>
            </a:r>
            <a:r>
              <a:rPr lang="en-US" sz="20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B4220A5-1779-C337-F415-4707C1589087}"/>
              </a:ext>
            </a:extLst>
          </p:cNvPr>
          <p:cNvSpPr/>
          <p:nvPr/>
        </p:nvSpPr>
        <p:spPr>
          <a:xfrm>
            <a:off x="5591212" y="4864456"/>
            <a:ext cx="573659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gls</a:t>
            </a:r>
            <a:r>
              <a:rPr lang="en-US" sz="20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sz="2000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Y~Fix.Eff</a:t>
            </a:r>
            <a:r>
              <a:rPr lang="en-US" sz="20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,    correlation=</a:t>
            </a:r>
            <a:r>
              <a:rPr lang="en-US" sz="2000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corCompSym</a:t>
            </a:r>
            <a:r>
              <a:rPr lang="en-US" sz="20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GB" sz="20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~1|Rand.Eff</a:t>
            </a:r>
            <a:r>
              <a:rPr lang="en-US" sz="20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),</a:t>
            </a:r>
          </a:p>
          <a:p>
            <a:pPr>
              <a:lnSpc>
                <a:spcPct val="100000"/>
              </a:lnSpc>
            </a:pPr>
            <a:r>
              <a:rPr lang="en-US" sz="20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   data=</a:t>
            </a:r>
            <a:r>
              <a:rPr lang="en-US" sz="2000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data.In</a:t>
            </a:r>
            <a:r>
              <a:rPr lang="en-US" sz="20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069296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idx="4294967295"/>
          </p:nvPr>
        </p:nvSpPr>
        <p:spPr>
          <a:xfrm>
            <a:off x="985838" y="980728"/>
            <a:ext cx="10220325" cy="3937000"/>
          </a:xfrm>
        </p:spPr>
        <p:txBody>
          <a:bodyPr anchor="ctr">
            <a:normAutofit/>
          </a:bodyPr>
          <a:lstStyle/>
          <a:p>
            <a:r>
              <a:rPr lang="en-GB" sz="6600" b="1" noProof="0" dirty="0">
                <a:solidFill>
                  <a:srgbClr val="C00000"/>
                </a:solidFill>
                <a:latin typeface="+mj-lt"/>
              </a:rPr>
              <a:t>So far so good?</a:t>
            </a:r>
          </a:p>
          <a:p>
            <a:r>
              <a:rPr lang="en-GB" sz="6600" b="1" noProof="0" dirty="0">
                <a:solidFill>
                  <a:srgbClr val="FFFF00"/>
                </a:solidFill>
                <a:latin typeface="+mj-lt"/>
              </a:rPr>
              <a:t>Any questions?</a:t>
            </a:r>
          </a:p>
          <a:p>
            <a:r>
              <a:rPr lang="en-GB" sz="6600" b="1" noProof="0" dirty="0">
                <a:solidFill>
                  <a:srgbClr val="00B050"/>
                </a:solidFill>
                <a:latin typeface="+mj-lt"/>
              </a:rPr>
              <a:t>Ready to move on?</a:t>
            </a:r>
          </a:p>
        </p:txBody>
      </p:sp>
    </p:spTree>
    <p:extLst>
      <p:ext uri="{BB962C8B-B14F-4D97-AF65-F5344CB8AC3E}">
        <p14:creationId xmlns:p14="http://schemas.microsoft.com/office/powerpoint/2010/main" val="2086830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D33B1-BC9C-8C4D-BB66-638B65F80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Mixed Effects Models</a:t>
            </a:r>
            <a:br>
              <a:rPr lang="en-GB" b="1" dirty="0"/>
            </a:br>
            <a:r>
              <a:rPr lang="en-GB" b="1" dirty="0"/>
              <a:t>The core assumptions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70619C-9E4A-7A42-B95B-1E428AA0B3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GB" sz="2400" dirty="0"/>
              <a:t>Within-group errors are independent with mean zero and variance </a:t>
            </a:r>
            <a:r>
              <a:rPr lang="el-GR" sz="2400" i="1" dirty="0"/>
              <a:t>σ</a:t>
            </a:r>
            <a:r>
              <a:rPr lang="el-GR" sz="2400" i="1" baseline="30000" dirty="0"/>
              <a:t>2</a:t>
            </a:r>
            <a:r>
              <a:rPr lang="el-GR" sz="2400" dirty="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400" dirty="0"/>
              <a:t>Within-group errors are independent of the random effects.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400" dirty="0"/>
              <a:t>The random effects are</a:t>
            </a:r>
          </a:p>
          <a:p>
            <a:pPr lvl="1"/>
            <a:r>
              <a:rPr lang="en-GB" sz="2400" dirty="0"/>
              <a:t>Normally distributed.</a:t>
            </a:r>
          </a:p>
          <a:p>
            <a:pPr lvl="1"/>
            <a:r>
              <a:rPr lang="en-GB" sz="2400" dirty="0"/>
              <a:t>With mean zero and equal covariance matrix </a:t>
            </a:r>
            <a:r>
              <a:rPr lang="en-GB" sz="2400" dirty="0">
                <a:sym typeface="Wingdings" pitchFamily="2" charset="2"/>
              </a:rPr>
              <a:t> for the linear case</a:t>
            </a:r>
            <a:r>
              <a:rPr lang="en-GB" sz="2400" dirty="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400" dirty="0"/>
              <a:t>The random effects are independent in different groups.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400" dirty="0"/>
              <a:t>The covariance matrix does not depend on the group.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690127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idx="4294967295"/>
          </p:nvPr>
        </p:nvSpPr>
        <p:spPr>
          <a:xfrm>
            <a:off x="985838" y="980728"/>
            <a:ext cx="10220325" cy="3937000"/>
          </a:xfrm>
        </p:spPr>
        <p:txBody>
          <a:bodyPr anchor="ctr">
            <a:normAutofit/>
          </a:bodyPr>
          <a:lstStyle/>
          <a:p>
            <a:r>
              <a:rPr lang="en-GB" sz="6600" b="1" noProof="0" dirty="0">
                <a:solidFill>
                  <a:srgbClr val="C00000"/>
                </a:solidFill>
                <a:latin typeface="+mj-lt"/>
              </a:rPr>
              <a:t>So far so good?</a:t>
            </a:r>
          </a:p>
          <a:p>
            <a:r>
              <a:rPr lang="en-GB" sz="6600" b="1" noProof="0" dirty="0">
                <a:solidFill>
                  <a:srgbClr val="FFFF00"/>
                </a:solidFill>
                <a:latin typeface="+mj-lt"/>
              </a:rPr>
              <a:t>Any questions?</a:t>
            </a:r>
          </a:p>
          <a:p>
            <a:r>
              <a:rPr lang="en-GB" sz="6600" b="1" noProof="0" dirty="0">
                <a:solidFill>
                  <a:srgbClr val="00B050"/>
                </a:solidFill>
                <a:latin typeface="+mj-lt"/>
              </a:rPr>
              <a:t>Ready to move on?</a:t>
            </a:r>
          </a:p>
        </p:txBody>
      </p:sp>
    </p:spTree>
    <p:extLst>
      <p:ext uri="{BB962C8B-B14F-4D97-AF65-F5344CB8AC3E}">
        <p14:creationId xmlns:p14="http://schemas.microsoft.com/office/powerpoint/2010/main" val="2740912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idx="4294967295"/>
          </p:nvPr>
        </p:nvSpPr>
        <p:spPr>
          <a:xfrm>
            <a:off x="985838" y="980728"/>
            <a:ext cx="10220325" cy="3937000"/>
          </a:xfrm>
        </p:spPr>
        <p:txBody>
          <a:bodyPr anchor="ctr">
            <a:normAutofit/>
          </a:bodyPr>
          <a:lstStyle/>
          <a:p>
            <a:r>
              <a:rPr lang="en-GB" sz="6600" b="1" noProof="0" dirty="0">
                <a:solidFill>
                  <a:srgbClr val="C00000"/>
                </a:solidFill>
                <a:latin typeface="+mj-lt"/>
              </a:rPr>
              <a:t>Any questions</a:t>
            </a:r>
            <a:r>
              <a:rPr lang="en-GB" sz="6600" b="1" noProof="0" dirty="0">
                <a:solidFill>
                  <a:srgbClr val="C00000"/>
                </a:solidFill>
              </a:rPr>
              <a:t>?</a:t>
            </a:r>
          </a:p>
          <a:p>
            <a:r>
              <a:rPr lang="en-GB" sz="6600" b="1" noProof="0" dirty="0">
                <a:solidFill>
                  <a:srgbClr val="00B050"/>
                </a:solidFill>
                <a:latin typeface="+mj-lt"/>
              </a:rPr>
              <a:t>Ready to start?</a:t>
            </a:r>
          </a:p>
        </p:txBody>
      </p:sp>
    </p:spTree>
    <p:extLst>
      <p:ext uri="{BB962C8B-B14F-4D97-AF65-F5344CB8AC3E}">
        <p14:creationId xmlns:p14="http://schemas.microsoft.com/office/powerpoint/2010/main" val="359628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800" b="1" noProof="0" dirty="0"/>
              <a:t>Building Mixed Effects Models in R</a:t>
            </a:r>
            <a:br>
              <a:rPr lang="en-GB" sz="4800" b="1" noProof="0" dirty="0"/>
            </a:br>
            <a:r>
              <a:rPr lang="en-GB" sz="4800" b="0" noProof="0" dirty="0"/>
              <a:t>TWO APPROACHES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GB" sz="3200" b="1" noProof="0" dirty="0"/>
              <a:t>Random </a:t>
            </a:r>
            <a:r>
              <a:rPr lang="en-GB" sz="3200" b="1" u="sng" noProof="0" dirty="0"/>
              <a:t>intercept</a:t>
            </a:r>
          </a:p>
          <a:p>
            <a:pPr>
              <a:buNone/>
            </a:pPr>
            <a:r>
              <a:rPr lang="en-GB" sz="2400" noProof="0" dirty="0"/>
              <a:t>Only intercepts are allowed to vary.</a:t>
            </a:r>
          </a:p>
          <a:p>
            <a:pPr>
              <a:buNone/>
            </a:pPr>
            <a:endParaRPr lang="en-GB" sz="2400" dirty="0"/>
          </a:p>
          <a:p>
            <a:pPr>
              <a:buNone/>
            </a:pPr>
            <a:endParaRPr lang="en-GB" sz="2400" noProof="0" dirty="0"/>
          </a:p>
          <a:p>
            <a:pPr>
              <a:buNone/>
            </a:pPr>
            <a:endParaRPr lang="en-GB" sz="2400" dirty="0"/>
          </a:p>
          <a:p>
            <a:pPr>
              <a:buNone/>
            </a:pPr>
            <a:endParaRPr lang="en-GB" sz="2400" noProof="0" dirty="0"/>
          </a:p>
          <a:p>
            <a:pPr>
              <a:buNone/>
            </a:pPr>
            <a:r>
              <a:rPr lang="en-GB" sz="2400" noProof="0" dirty="0"/>
              <a:t>ONLY the mean response is believed to change among groups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algn="ctr"/>
            <a:r>
              <a:rPr lang="en-GB" sz="3200" b="1" noProof="0" dirty="0"/>
              <a:t>Random </a:t>
            </a:r>
            <a:r>
              <a:rPr lang="en-GB" sz="3200" b="1" u="sng" noProof="0" dirty="0"/>
              <a:t>slope-intercept</a:t>
            </a:r>
          </a:p>
          <a:p>
            <a:r>
              <a:rPr lang="en-GB" sz="2400" noProof="0" dirty="0"/>
              <a:t>Intercepts </a:t>
            </a:r>
            <a:r>
              <a:rPr lang="en-GB" sz="2400" b="1" noProof="0" dirty="0"/>
              <a:t>AND</a:t>
            </a:r>
            <a:r>
              <a:rPr lang="en-GB" sz="2400" noProof="0" dirty="0"/>
              <a:t> the slopes are allowed to vary.</a:t>
            </a:r>
            <a:endParaRPr lang="en-GB" sz="2400" dirty="0"/>
          </a:p>
          <a:p>
            <a:endParaRPr lang="en-GB" sz="2400" noProof="0" dirty="0"/>
          </a:p>
          <a:p>
            <a:pPr>
              <a:buNone/>
            </a:pPr>
            <a:endParaRPr lang="en-GB" sz="2400" noProof="0" dirty="0"/>
          </a:p>
          <a:p>
            <a:endParaRPr lang="en-GB" sz="2400" dirty="0"/>
          </a:p>
          <a:p>
            <a:r>
              <a:rPr lang="en-GB" sz="2400" noProof="0" dirty="0"/>
              <a:t>Both the mean response and the rate of change is believed to change among groups</a:t>
            </a:r>
          </a:p>
        </p:txBody>
      </p:sp>
      <p:sp>
        <p:nvSpPr>
          <p:cNvPr id="7" name="Rectangle 6"/>
          <p:cNvSpPr/>
          <p:nvPr/>
        </p:nvSpPr>
        <p:spPr>
          <a:xfrm>
            <a:off x="866613" y="3284984"/>
            <a:ext cx="4651735" cy="101566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GB" sz="2000" dirty="0" err="1">
                <a:latin typeface="Courier New" charset="0"/>
                <a:ea typeface="Courier New" charset="0"/>
                <a:cs typeface="Courier New" charset="0"/>
              </a:rPr>
              <a:t>lme</a:t>
            </a:r>
            <a:r>
              <a:rPr lang="en-GB" sz="2000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GB" sz="2000" dirty="0" err="1">
                <a:latin typeface="Courier New" charset="0"/>
                <a:ea typeface="Courier New" charset="0"/>
                <a:cs typeface="Courier New" charset="0"/>
              </a:rPr>
              <a:t>Y~Fix.Eff</a:t>
            </a:r>
            <a:r>
              <a:rPr lang="en-GB" sz="2000" dirty="0">
                <a:latin typeface="Courier New" charset="0"/>
                <a:ea typeface="Courier New" charset="0"/>
                <a:cs typeface="Courier New" charset="0"/>
              </a:rPr>
              <a:t>,</a:t>
            </a:r>
          </a:p>
          <a:p>
            <a:pPr>
              <a:lnSpc>
                <a:spcPct val="100000"/>
              </a:lnSpc>
            </a:pPr>
            <a:r>
              <a:rPr lang="en-GB" sz="2000" dirty="0">
                <a:latin typeface="Courier New" charset="0"/>
                <a:ea typeface="Courier New" charset="0"/>
                <a:cs typeface="Courier New" charset="0"/>
              </a:rPr>
              <a:t>    random=~1|Rand.Eff</a:t>
            </a:r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,</a:t>
            </a:r>
          </a:p>
          <a:p>
            <a:pPr>
              <a:lnSpc>
                <a:spcPct val="100000"/>
              </a:lnSpc>
            </a:pPr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    data=</a:t>
            </a:r>
            <a:r>
              <a:rPr lang="en-US" sz="2000" dirty="0" err="1">
                <a:latin typeface="Courier New" charset="0"/>
                <a:ea typeface="Courier New" charset="0"/>
                <a:cs typeface="Courier New" charset="0"/>
              </a:rPr>
              <a:t>data.In</a:t>
            </a:r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)</a:t>
            </a:r>
          </a:p>
        </p:txBody>
      </p:sp>
      <p:sp>
        <p:nvSpPr>
          <p:cNvPr id="8" name="Rectangle 7"/>
          <p:cNvSpPr/>
          <p:nvPr/>
        </p:nvSpPr>
        <p:spPr>
          <a:xfrm>
            <a:off x="6170592" y="3284984"/>
            <a:ext cx="4955013" cy="101566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dirty="0" err="1">
                <a:latin typeface="Courier New" charset="0"/>
                <a:ea typeface="Courier New" charset="0"/>
                <a:cs typeface="Courier New" charset="0"/>
              </a:rPr>
              <a:t>lme</a:t>
            </a:r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sz="2000" dirty="0" err="1">
                <a:latin typeface="Courier New" charset="0"/>
                <a:ea typeface="Courier New" charset="0"/>
                <a:cs typeface="Courier New" charset="0"/>
              </a:rPr>
              <a:t>Y~Fix.Eff</a:t>
            </a:r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,</a:t>
            </a:r>
          </a:p>
          <a:p>
            <a:pPr>
              <a:lnSpc>
                <a:spcPct val="100000"/>
              </a:lnSpc>
            </a:pPr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    random=~1+Fix.Eff|Rand.Eff,</a:t>
            </a:r>
          </a:p>
          <a:p>
            <a:pPr>
              <a:lnSpc>
                <a:spcPct val="100000"/>
              </a:lnSpc>
            </a:pPr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    data=</a:t>
            </a:r>
            <a:r>
              <a:rPr lang="en-US" sz="2000" dirty="0" err="1">
                <a:latin typeface="Courier New" charset="0"/>
                <a:ea typeface="Courier New" charset="0"/>
                <a:cs typeface="Courier New" charset="0"/>
              </a:rPr>
              <a:t>data.In</a:t>
            </a:r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212098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800" b="1" noProof="0" dirty="0"/>
              <a:t>Mixed Effects Models</a:t>
            </a:r>
            <a:br>
              <a:rPr lang="en-GB" sz="4800" b="1" noProof="0" dirty="0"/>
            </a:br>
            <a:r>
              <a:rPr lang="en-GB" sz="4400" b="0" noProof="0" dirty="0"/>
              <a:t>Two different packages</a:t>
            </a:r>
            <a:endParaRPr lang="en-GB" sz="4800" b="0" noProof="0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985838" y="1988840"/>
            <a:ext cx="10220325" cy="3937484"/>
          </a:xfrm>
        </p:spPr>
        <p:txBody>
          <a:bodyPr>
            <a:noAutofit/>
          </a:bodyPr>
          <a:lstStyle/>
          <a:p>
            <a:pPr algn="ctr">
              <a:buNone/>
            </a:pPr>
            <a:r>
              <a:rPr lang="en-GB" sz="3200" b="1" noProof="0" dirty="0"/>
              <a:t>Linear and Nonlinear Mixed Effects Models</a:t>
            </a:r>
            <a:endParaRPr lang="en-GB" sz="2400" b="1" noProof="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noProof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nlme</a:t>
            </a:r>
            <a:r>
              <a:rPr lang="en-GB" sz="2400" noProof="0" dirty="0"/>
              <a:t> package </a:t>
            </a:r>
            <a:r>
              <a:rPr lang="en-GB" sz="2400" noProof="0" dirty="0">
                <a:sym typeface="Wingdings" pitchFamily="2" charset="2"/>
              </a:rPr>
              <a:t> </a:t>
            </a:r>
            <a:r>
              <a:rPr lang="en-GB" sz="2400" noProof="0" dirty="0"/>
              <a:t>The initial package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noProof="0" dirty="0"/>
              <a:t>Best suited for nested/repeated measures designs but…</a:t>
            </a:r>
          </a:p>
          <a:p>
            <a:pPr algn="ctr">
              <a:buNone/>
            </a:pPr>
            <a:r>
              <a:rPr lang="en-GB" sz="2800" b="1" noProof="0" dirty="0"/>
              <a:t>Only for Gaussian models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noProof="0" dirty="0"/>
              <a:t>Easy to specify variance-covariance structures for the residuals when you have:</a:t>
            </a:r>
          </a:p>
          <a:p>
            <a:pPr lvl="1"/>
            <a:r>
              <a:rPr lang="en-GB" noProof="0" dirty="0"/>
              <a:t>Heteroskedasticity</a:t>
            </a:r>
          </a:p>
          <a:p>
            <a:pPr lvl="1"/>
            <a:r>
              <a:rPr lang="en-GB" noProof="0" dirty="0"/>
              <a:t>Covariate-dependent variability (nested)</a:t>
            </a:r>
          </a:p>
          <a:p>
            <a:pPr lvl="1"/>
            <a:r>
              <a:rPr lang="en-GB" noProof="0" dirty="0"/>
              <a:t>Spatial/Temporal autocorrelation</a:t>
            </a:r>
          </a:p>
        </p:txBody>
      </p:sp>
    </p:spTree>
    <p:extLst>
      <p:ext uri="{BB962C8B-B14F-4D97-AF65-F5344CB8AC3E}">
        <p14:creationId xmlns:p14="http://schemas.microsoft.com/office/powerpoint/2010/main" val="35989748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800" b="1" noProof="0" dirty="0"/>
              <a:t>Mixed Effects Models</a:t>
            </a:r>
            <a:br>
              <a:rPr lang="en-GB" sz="4800" b="1" noProof="0" dirty="0"/>
            </a:br>
            <a:r>
              <a:rPr lang="en-GB" sz="4400" b="0" noProof="0" dirty="0"/>
              <a:t>Two different packages</a:t>
            </a:r>
            <a:endParaRPr lang="en-GB" sz="4800" b="0" noProof="0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985838" y="1988840"/>
            <a:ext cx="10220325" cy="3937484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en-GB" sz="3200" b="1" noProof="0" dirty="0"/>
              <a:t>Linear Mixed-Effects Models using Eigen &amp; S4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lme4</a:t>
            </a:r>
            <a:r>
              <a:rPr lang="en-GB" sz="2400" noProof="0" dirty="0"/>
              <a:t> package </a:t>
            </a:r>
            <a:r>
              <a:rPr lang="en-GB" sz="2400" noProof="0" dirty="0">
                <a:sym typeface="Wingdings" pitchFamily="2" charset="2"/>
              </a:rPr>
              <a:t> </a:t>
            </a:r>
            <a:r>
              <a:rPr lang="en-GB" sz="2400" noProof="0" dirty="0"/>
              <a:t>Later package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noProof="0" dirty="0"/>
              <a:t>Best suited for clustered data sets</a:t>
            </a:r>
          </a:p>
          <a:p>
            <a:pPr algn="ctr">
              <a:buNone/>
            </a:pPr>
            <a:r>
              <a:rPr lang="en-GB" sz="2800" b="1" noProof="0" dirty="0"/>
              <a:t>Allows non-Gaussian models (logistic or </a:t>
            </a:r>
            <a:r>
              <a:rPr lang="en-GB" sz="2800" b="1" noProof="0" dirty="0" err="1"/>
              <a:t>Possion</a:t>
            </a:r>
            <a:r>
              <a:rPr lang="en-GB" sz="2800" b="1" noProof="0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noProof="0" dirty="0"/>
              <a:t>Useful for very specific covariance structures</a:t>
            </a:r>
          </a:p>
          <a:p>
            <a:pPr lvl="1"/>
            <a:r>
              <a:rPr lang="en-GB" noProof="0" dirty="0"/>
              <a:t>Diagonal covariance structures</a:t>
            </a:r>
          </a:p>
          <a:p>
            <a:pPr lvl="1"/>
            <a:r>
              <a:rPr lang="en-GB" noProof="0" dirty="0"/>
              <a:t>Unstructured covariance matrices</a:t>
            </a:r>
          </a:p>
          <a:p>
            <a:pPr lvl="1"/>
            <a:r>
              <a:rPr lang="en-GB" noProof="0" dirty="0"/>
              <a:t>Mixed of these two</a:t>
            </a:r>
          </a:p>
          <a:p>
            <a:endParaRPr lang="en-GB" sz="2400" noProof="0" dirty="0"/>
          </a:p>
        </p:txBody>
      </p:sp>
    </p:spTree>
    <p:extLst>
      <p:ext uri="{BB962C8B-B14F-4D97-AF65-F5344CB8AC3E}">
        <p14:creationId xmlns:p14="http://schemas.microsoft.com/office/powerpoint/2010/main" val="19398057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800" b="1" noProof="0" dirty="0"/>
              <a:t>Mixed Effects Models</a:t>
            </a:r>
            <a:br>
              <a:rPr lang="en-GB" sz="4800" b="1" noProof="0" dirty="0"/>
            </a:br>
            <a:r>
              <a:rPr lang="en-GB" sz="4800" b="0" noProof="0" dirty="0"/>
              <a:t>Two different syntaxes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21804" y="2720327"/>
            <a:ext cx="1876925" cy="914162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r>
              <a:rPr lang="en-GB" sz="3599" b="1" dirty="0" err="1">
                <a:solidFill>
                  <a:schemeClr val="bg1"/>
                </a:solidFill>
                <a:ea typeface="Helvetica" charset="0"/>
                <a:cs typeface="Helvetica" charset="0"/>
              </a:rPr>
              <a:t>nlme</a:t>
            </a:r>
            <a:endParaRPr lang="en-GB" sz="3599" b="1" dirty="0">
              <a:solidFill>
                <a:schemeClr val="bg1"/>
              </a:solidFill>
              <a:ea typeface="Helvetica" charset="0"/>
              <a:cs typeface="Helvetica" charset="0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621804" y="4791840"/>
            <a:ext cx="1876925" cy="914162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r>
              <a:rPr lang="en-GB" sz="3599" b="1" dirty="0">
                <a:solidFill>
                  <a:schemeClr val="bg1"/>
                </a:solidFill>
                <a:ea typeface="Helvetica" charset="0"/>
                <a:cs typeface="Helvetica" charset="0"/>
              </a:rPr>
              <a:t>lme4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2836933" y="2276872"/>
            <a:ext cx="5417719" cy="180107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r>
              <a:rPr lang="en-GB" sz="1999" b="1" dirty="0">
                <a:solidFill>
                  <a:schemeClr val="tx1"/>
                </a:solidFill>
                <a:ea typeface="Helvetica" charset="0"/>
                <a:cs typeface="Helvetica" charset="0"/>
              </a:rPr>
              <a:t>R-syntax</a:t>
            </a:r>
          </a:p>
          <a:p>
            <a:pPr>
              <a:lnSpc>
                <a:spcPct val="100000"/>
              </a:lnSpc>
            </a:pPr>
            <a:r>
              <a:rPr lang="en-GB" sz="1999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lme</a:t>
            </a:r>
            <a:r>
              <a:rPr lang="en-GB" sz="1999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GB" sz="1999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Y~Fixed.Eff</a:t>
            </a:r>
            <a:r>
              <a:rPr lang="en-GB" sz="1999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,</a:t>
            </a:r>
          </a:p>
          <a:p>
            <a:pPr>
              <a:lnSpc>
                <a:spcPct val="100000"/>
              </a:lnSpc>
            </a:pPr>
            <a:r>
              <a:rPr lang="en-GB" sz="1999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GB" sz="1999" b="1" dirty="0">
                <a:solidFill>
                  <a:srgbClr val="C00000"/>
                </a:solidFill>
                <a:latin typeface="Courier New" charset="0"/>
                <a:ea typeface="Courier New" charset="0"/>
                <a:cs typeface="Courier New" charset="0"/>
              </a:rPr>
              <a:t>random=~1|Rand.Eff</a:t>
            </a:r>
            <a:r>
              <a:rPr lang="en-GB" sz="1999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pPr>
              <a:lnSpc>
                <a:spcPct val="100000"/>
              </a:lnSpc>
            </a:pPr>
            <a:r>
              <a:rPr lang="en-GB" sz="1999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lme</a:t>
            </a:r>
            <a:r>
              <a:rPr lang="en-GB" sz="1999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GB" sz="1999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Y~Fixed.Eff</a:t>
            </a:r>
            <a:r>
              <a:rPr lang="en-GB" sz="1999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,</a:t>
            </a:r>
          </a:p>
          <a:p>
            <a:pPr>
              <a:lnSpc>
                <a:spcPct val="100000"/>
              </a:lnSpc>
            </a:pPr>
            <a:r>
              <a:rPr lang="en-GB" sz="1999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GB" sz="1999" b="1" dirty="0">
                <a:solidFill>
                  <a:srgbClr val="C00000"/>
                </a:solidFill>
                <a:latin typeface="Courier New" charset="0"/>
                <a:ea typeface="Courier New" charset="0"/>
                <a:cs typeface="Courier New" charset="0"/>
              </a:rPr>
              <a:t>random=~1+Fixed.Eff|Rand.Eff</a:t>
            </a:r>
            <a:r>
              <a:rPr lang="en-GB" sz="1999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)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2938507" y="4348384"/>
            <a:ext cx="5316145" cy="180107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r>
              <a:rPr lang="en-GB" sz="1999" b="1" dirty="0">
                <a:solidFill>
                  <a:schemeClr val="tx1"/>
                </a:solidFill>
                <a:ea typeface="Helvetica" charset="0"/>
                <a:cs typeface="Helvetica" charset="0"/>
              </a:rPr>
              <a:t>R-syntax</a:t>
            </a:r>
          </a:p>
          <a:p>
            <a:pPr>
              <a:lnSpc>
                <a:spcPct val="100000"/>
              </a:lnSpc>
            </a:pPr>
            <a:r>
              <a:rPr lang="en-GB" sz="1999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lmer</a:t>
            </a:r>
            <a:r>
              <a:rPr lang="en-GB" sz="1999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GB" sz="1999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Y~Fixed.Eff</a:t>
            </a:r>
            <a:r>
              <a:rPr lang="en-GB" sz="1999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+</a:t>
            </a:r>
          </a:p>
          <a:p>
            <a:pPr>
              <a:lnSpc>
                <a:spcPct val="100000"/>
              </a:lnSpc>
            </a:pPr>
            <a:r>
              <a:rPr lang="en-GB" sz="1999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   </a:t>
            </a:r>
            <a:r>
              <a:rPr lang="en-GB" sz="1999" b="1" dirty="0">
                <a:solidFill>
                  <a:srgbClr val="C00000"/>
                </a:solidFill>
                <a:latin typeface="Courier New" charset="0"/>
                <a:ea typeface="Courier New" charset="0"/>
                <a:cs typeface="Courier New" charset="0"/>
              </a:rPr>
              <a:t>(1|Rand.Eff)</a:t>
            </a:r>
            <a:r>
              <a:rPr lang="en-GB" sz="1999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pPr>
              <a:lnSpc>
                <a:spcPct val="100000"/>
              </a:lnSpc>
            </a:pPr>
            <a:r>
              <a:rPr lang="en-GB" sz="1999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lmer</a:t>
            </a:r>
            <a:r>
              <a:rPr lang="en-GB" sz="1999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GB" sz="1999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Y~Fixed.Eff</a:t>
            </a:r>
            <a:r>
              <a:rPr lang="en-GB" sz="1999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+     </a:t>
            </a:r>
          </a:p>
          <a:p>
            <a:pPr>
              <a:lnSpc>
                <a:spcPct val="100000"/>
              </a:lnSpc>
            </a:pPr>
            <a:r>
              <a:rPr lang="en-GB" sz="1999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   </a:t>
            </a:r>
            <a:r>
              <a:rPr lang="en-GB" sz="1999" b="1" dirty="0">
                <a:solidFill>
                  <a:srgbClr val="C00000"/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GB" sz="1999" b="1" dirty="0" err="1">
                <a:solidFill>
                  <a:srgbClr val="C00000"/>
                </a:solidFill>
                <a:latin typeface="Courier New" charset="0"/>
                <a:ea typeface="Courier New" charset="0"/>
                <a:cs typeface="Courier New" charset="0"/>
              </a:rPr>
              <a:t>Fixed.Eff|Rand.Eff</a:t>
            </a:r>
            <a:r>
              <a:rPr lang="en-GB" sz="1999" b="1" dirty="0">
                <a:solidFill>
                  <a:srgbClr val="C00000"/>
                </a:solidFill>
                <a:latin typeface="Courier New" charset="0"/>
                <a:ea typeface="Courier New" charset="0"/>
                <a:cs typeface="Courier New" charset="0"/>
              </a:rPr>
              <a:t>)</a:t>
            </a:r>
            <a:r>
              <a:rPr lang="en-GB" sz="1999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)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37163FE4-4AB8-E647-B093-A6DD183E635D}"/>
              </a:ext>
            </a:extLst>
          </p:cNvPr>
          <p:cNvSpPr/>
          <p:nvPr/>
        </p:nvSpPr>
        <p:spPr>
          <a:xfrm>
            <a:off x="8511060" y="1566441"/>
            <a:ext cx="3329487" cy="1309328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r>
              <a:rPr lang="en-GB" sz="2000" dirty="0" err="1">
                <a:solidFill>
                  <a:schemeClr val="tx1"/>
                </a:solidFill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Rand.Eff</a:t>
            </a:r>
            <a:r>
              <a:rPr lang="en-GB" sz="2000" dirty="0">
                <a:solidFill>
                  <a:schemeClr val="tx1"/>
                </a:solidFill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 </a:t>
            </a:r>
            <a:r>
              <a:rPr lang="en-GB" sz="2000" dirty="0">
                <a:solidFill>
                  <a:schemeClr val="tx1"/>
                </a:solidFill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  <a:sym typeface="Wingdings" pitchFamily="2" charset="2"/>
              </a:rPr>
              <a:t></a:t>
            </a:r>
            <a:r>
              <a:rPr lang="en-GB" sz="2000" dirty="0">
                <a:solidFill>
                  <a:schemeClr val="tx1"/>
                </a:solidFill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 a/b/c </a:t>
            </a:r>
          </a:p>
          <a:p>
            <a:pPr algn="ctr">
              <a:lnSpc>
                <a:spcPct val="100000"/>
              </a:lnSpc>
            </a:pPr>
            <a:r>
              <a:rPr lang="en-GB" sz="2000" dirty="0">
                <a:solidFill>
                  <a:schemeClr val="tx1"/>
                </a:solidFill>
                <a:ea typeface="Courier New" charset="0"/>
                <a:cs typeface="Courier New" charset="0"/>
              </a:rPr>
              <a:t>In this random structure </a:t>
            </a:r>
            <a:r>
              <a:rPr lang="en-GB" sz="2000" dirty="0">
                <a:solidFill>
                  <a:schemeClr val="tx1"/>
                </a:solidFill>
                <a:ea typeface="Courier New" charset="0"/>
                <a:cs typeface="Courier New" panose="02070309020205020404" pitchFamily="49" charset="0"/>
              </a:rPr>
              <a:t>c</a:t>
            </a:r>
            <a:r>
              <a:rPr lang="en-GB" sz="2000" dirty="0">
                <a:solidFill>
                  <a:schemeClr val="tx1"/>
                </a:solidFill>
                <a:ea typeface="Courier New" charset="0"/>
                <a:cs typeface="Courier New" charset="0"/>
              </a:rPr>
              <a:t> is nested within </a:t>
            </a:r>
            <a:r>
              <a:rPr lang="en-GB" sz="2000" dirty="0">
                <a:solidFill>
                  <a:schemeClr val="tx1"/>
                </a:solidFill>
                <a:ea typeface="Courier New" charset="0"/>
                <a:cs typeface="Courier New" panose="02070309020205020404" pitchFamily="49" charset="0"/>
              </a:rPr>
              <a:t>b</a:t>
            </a:r>
            <a:r>
              <a:rPr lang="en-GB" sz="2000" dirty="0">
                <a:solidFill>
                  <a:schemeClr val="tx1"/>
                </a:solidFill>
                <a:ea typeface="Courier New" charset="0"/>
                <a:cs typeface="Courier New" charset="0"/>
              </a:rPr>
              <a:t>, which in turn is nested within </a:t>
            </a:r>
            <a:r>
              <a:rPr lang="en-GB" sz="2000" dirty="0">
                <a:solidFill>
                  <a:schemeClr val="tx1"/>
                </a:solidFill>
                <a:ea typeface="Courier New" charset="0"/>
                <a:cs typeface="Courier New" panose="02070309020205020404" pitchFamily="49" charset="0"/>
              </a:rPr>
              <a:t>a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28BD0B6-0973-084A-B439-98A42DA86E6D}"/>
              </a:ext>
            </a:extLst>
          </p:cNvPr>
          <p:cNvSpPr/>
          <p:nvPr/>
        </p:nvSpPr>
        <p:spPr bwMode="auto">
          <a:xfrm>
            <a:off x="6638175" y="3634489"/>
            <a:ext cx="1368152" cy="281847"/>
          </a:xfrm>
          <a:prstGeom prst="roundRect">
            <a:avLst/>
          </a:prstGeom>
          <a:noFill/>
          <a:ln w="1778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US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77A5D05A-9EC1-2E43-8FAD-FED530B7A329}"/>
              </a:ext>
            </a:extLst>
          </p:cNvPr>
          <p:cNvSpPr/>
          <p:nvPr/>
        </p:nvSpPr>
        <p:spPr bwMode="auto">
          <a:xfrm>
            <a:off x="5533424" y="5711241"/>
            <a:ext cx="1368152" cy="281847"/>
          </a:xfrm>
          <a:prstGeom prst="roundRect">
            <a:avLst/>
          </a:prstGeom>
          <a:noFill/>
          <a:ln w="1778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US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cxnSp>
        <p:nvCxnSpPr>
          <p:cNvPr id="8" name="Elbow Connector 7">
            <a:extLst>
              <a:ext uri="{FF2B5EF4-FFF2-40B4-BE49-F238E27FC236}">
                <a16:creationId xmlns:a16="http://schemas.microsoft.com/office/drawing/2014/main" id="{496F459C-3C3A-8C44-A0D4-7CEF1077964F}"/>
              </a:ext>
            </a:extLst>
          </p:cNvPr>
          <p:cNvCxnSpPr>
            <a:stCxn id="4" idx="3"/>
            <a:endCxn id="3" idx="2"/>
          </p:cNvCxnSpPr>
          <p:nvPr/>
        </p:nvCxnSpPr>
        <p:spPr bwMode="auto">
          <a:xfrm flipV="1">
            <a:off x="8006327" y="2875769"/>
            <a:ext cx="2169477" cy="899644"/>
          </a:xfrm>
          <a:prstGeom prst="bentConnector2">
            <a:avLst/>
          </a:prstGeom>
          <a:solidFill>
            <a:schemeClr val="accent2"/>
          </a:solidFill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01D26CB0-B762-0547-B4E0-ABD36426667D}"/>
              </a:ext>
            </a:extLst>
          </p:cNvPr>
          <p:cNvCxnSpPr>
            <a:cxnSpLocks/>
            <a:stCxn id="9" idx="3"/>
            <a:endCxn id="3" idx="2"/>
          </p:cNvCxnSpPr>
          <p:nvPr/>
        </p:nvCxnSpPr>
        <p:spPr bwMode="auto">
          <a:xfrm flipV="1">
            <a:off x="6901576" y="2875769"/>
            <a:ext cx="3274228" cy="2976396"/>
          </a:xfrm>
          <a:prstGeom prst="bentConnector2">
            <a:avLst/>
          </a:prstGeom>
          <a:solidFill>
            <a:schemeClr val="accent2"/>
          </a:solidFill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798431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1828323" y="87811"/>
            <a:ext cx="1571264" cy="6924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nl-NL" sz="3599" b="1" dirty="0">
                <a:latin typeface="Courier New" panose="02070309020205020404" pitchFamily="49" charset="0"/>
                <a:ea typeface="Helvetica" charset="0"/>
                <a:cs typeface="Courier New" panose="02070309020205020404" pitchFamily="49" charset="0"/>
              </a:rPr>
              <a:t>lme()</a:t>
            </a:r>
            <a:endParaRPr lang="en-US" sz="3599" b="1" dirty="0">
              <a:latin typeface="Courier New" panose="02070309020205020404" pitchFamily="49" charset="0"/>
              <a:ea typeface="Helvetica" charset="0"/>
              <a:cs typeface="Courier New" panose="020703090202050204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965D53-A703-824D-89EE-5E35F045AC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5873" y="30101"/>
            <a:ext cx="7060617" cy="63853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451D8DD-45F6-1E4D-AD04-9A77A2D832E3}"/>
              </a:ext>
            </a:extLst>
          </p:cNvPr>
          <p:cNvSpPr/>
          <p:nvPr/>
        </p:nvSpPr>
        <p:spPr bwMode="auto">
          <a:xfrm>
            <a:off x="3406588" y="704385"/>
            <a:ext cx="7094071" cy="89731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A35FA6F-DF7A-4D4A-84A5-D3390FAB7E6E}"/>
              </a:ext>
            </a:extLst>
          </p:cNvPr>
          <p:cNvSpPr/>
          <p:nvPr/>
        </p:nvSpPr>
        <p:spPr bwMode="auto">
          <a:xfrm>
            <a:off x="3405281" y="2667654"/>
            <a:ext cx="7101354" cy="2035827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27783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4">
            <a:extLst>
              <a:ext uri="{FF2B5EF4-FFF2-40B4-BE49-F238E27FC236}">
                <a16:creationId xmlns:a16="http://schemas.microsoft.com/office/drawing/2014/main" id="{44CB64E6-7403-D242-B946-6620161E40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8323" y="87811"/>
            <a:ext cx="1848583" cy="6924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nl-NL" sz="3599" b="1" dirty="0" err="1">
                <a:latin typeface="Courier New" panose="02070309020205020404" pitchFamily="49" charset="0"/>
                <a:ea typeface="Helvetica" charset="0"/>
                <a:cs typeface="Courier New" panose="02070309020205020404" pitchFamily="49" charset="0"/>
              </a:rPr>
              <a:t>lmer</a:t>
            </a:r>
            <a:r>
              <a:rPr lang="nl-NL" sz="3599" b="1" dirty="0">
                <a:latin typeface="Courier New" panose="02070309020205020404" pitchFamily="49" charset="0"/>
                <a:ea typeface="Helvetica" charset="0"/>
                <a:cs typeface="Courier New" panose="02070309020205020404" pitchFamily="49" charset="0"/>
              </a:rPr>
              <a:t>()</a:t>
            </a:r>
            <a:endParaRPr lang="en-US" sz="3599" b="1" dirty="0">
              <a:latin typeface="Courier New" panose="02070309020205020404" pitchFamily="49" charset="0"/>
              <a:ea typeface="Helvetica" charset="0"/>
              <a:cs typeface="Courier New" panose="020703090202050204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B431BB-AED7-984C-84F6-6A17DB2A93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8085" y="894"/>
            <a:ext cx="6753178" cy="635732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C202590-E229-2041-AFF5-868CAEF1730E}"/>
              </a:ext>
            </a:extLst>
          </p:cNvPr>
          <p:cNvSpPr/>
          <p:nvPr/>
        </p:nvSpPr>
        <p:spPr bwMode="auto">
          <a:xfrm>
            <a:off x="3520141" y="315913"/>
            <a:ext cx="6825130" cy="1094534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20787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idx="4294967295"/>
          </p:nvPr>
        </p:nvSpPr>
        <p:spPr>
          <a:xfrm>
            <a:off x="985838" y="980728"/>
            <a:ext cx="10220325" cy="3937000"/>
          </a:xfrm>
        </p:spPr>
        <p:txBody>
          <a:bodyPr anchor="ctr">
            <a:normAutofit/>
          </a:bodyPr>
          <a:lstStyle/>
          <a:p>
            <a:r>
              <a:rPr lang="en-GB" sz="6600" b="1" noProof="0" dirty="0">
                <a:solidFill>
                  <a:srgbClr val="C00000"/>
                </a:solidFill>
                <a:latin typeface="+mj-lt"/>
              </a:rPr>
              <a:t>So far so good?</a:t>
            </a:r>
          </a:p>
          <a:p>
            <a:r>
              <a:rPr lang="en-GB" sz="6600" b="1" noProof="0" dirty="0">
                <a:solidFill>
                  <a:srgbClr val="FFFF00"/>
                </a:solidFill>
                <a:latin typeface="+mj-lt"/>
              </a:rPr>
              <a:t>Any questions?</a:t>
            </a:r>
          </a:p>
          <a:p>
            <a:r>
              <a:rPr lang="en-GB" sz="6600" b="1" noProof="0" dirty="0">
                <a:solidFill>
                  <a:srgbClr val="00B050"/>
                </a:solidFill>
                <a:latin typeface="+mj-lt"/>
              </a:rPr>
              <a:t>Ready to move on?</a:t>
            </a:r>
          </a:p>
        </p:txBody>
      </p:sp>
    </p:spTree>
    <p:extLst>
      <p:ext uri="{BB962C8B-B14F-4D97-AF65-F5344CB8AC3E}">
        <p14:creationId xmlns:p14="http://schemas.microsoft.com/office/powerpoint/2010/main" val="4280087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060" y="218996"/>
            <a:ext cx="4766370" cy="3210004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5472629" y="332656"/>
            <a:ext cx="6310415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GB" sz="2200" i="1" dirty="0" err="1">
                <a:latin typeface="+mn-lt"/>
                <a:ea typeface="Helvetica" charset="0"/>
                <a:cs typeface="Helvetica" charset="0"/>
              </a:rPr>
              <a:t>Zuur</a:t>
            </a:r>
            <a:r>
              <a:rPr lang="en-GB" sz="2200" i="1" dirty="0">
                <a:latin typeface="+mn-lt"/>
                <a:ea typeface="Helvetica" charset="0"/>
                <a:cs typeface="Helvetica" charset="0"/>
              </a:rPr>
              <a:t> et al. (2007 - Analysing Ecological Data)</a:t>
            </a:r>
            <a:r>
              <a:rPr lang="en-GB" sz="2200" dirty="0">
                <a:latin typeface="+mn-lt"/>
                <a:ea typeface="Helvetica" charset="0"/>
                <a:cs typeface="Helvetica" charset="0"/>
              </a:rPr>
              <a:t> They measured benthic species richness in nine (9) inter-tidal areas along the Dutch coast. For each inter-tidal area, five (5) sites were measured.</a:t>
            </a:r>
          </a:p>
          <a:p>
            <a:pPr>
              <a:lnSpc>
                <a:spcPct val="100000"/>
              </a:lnSpc>
            </a:pPr>
            <a:r>
              <a:rPr lang="en-GB" sz="2200" dirty="0">
                <a:latin typeface="+mn-lt"/>
                <a:ea typeface="Helvetica" charset="0"/>
                <a:cs typeface="Helvetica" charset="0"/>
              </a:rPr>
              <a:t>Here we will focus on three variables:</a:t>
            </a:r>
          </a:p>
          <a:p>
            <a:pPr marL="285664" indent="-285664">
              <a:lnSpc>
                <a:spcPct val="100000"/>
              </a:lnSpc>
              <a:buFont typeface="Arial" charset="0"/>
              <a:buChar char="•"/>
            </a:pPr>
            <a:r>
              <a:rPr lang="en-GB" sz="2200" b="1" dirty="0">
                <a:latin typeface="+mn-lt"/>
                <a:ea typeface="Helvetica" charset="0"/>
                <a:cs typeface="Helvetica" charset="0"/>
              </a:rPr>
              <a:t>Response</a:t>
            </a:r>
          </a:p>
          <a:p>
            <a:pPr marL="742727" lvl="1" indent="-285664">
              <a:lnSpc>
                <a:spcPct val="100000"/>
              </a:lnSpc>
              <a:buFont typeface="Arial" charset="0"/>
              <a:buChar char="•"/>
            </a:pPr>
            <a:r>
              <a:rPr lang="en-GB" sz="2200" dirty="0">
                <a:latin typeface="+mn-lt"/>
                <a:ea typeface="Helvetica" charset="0"/>
                <a:cs typeface="Helvetica" charset="0"/>
              </a:rPr>
              <a:t>Richness of benthic species (No of species, </a:t>
            </a:r>
            <a:r>
              <a:rPr lang="en-GB" sz="2200" dirty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Richness</a:t>
            </a:r>
            <a:r>
              <a:rPr lang="en-GB" sz="2200" dirty="0">
                <a:latin typeface="+mn-lt"/>
                <a:ea typeface="Helvetica" charset="0"/>
                <a:cs typeface="Helvetica" charset="0"/>
              </a:rPr>
              <a:t>).</a:t>
            </a:r>
            <a:endParaRPr lang="en-GB" sz="2200" b="1" dirty="0">
              <a:latin typeface="+mn-lt"/>
              <a:ea typeface="Helvetica" charset="0"/>
              <a:cs typeface="Helvetica" charset="0"/>
            </a:endParaRPr>
          </a:p>
          <a:p>
            <a:pPr marL="285664" indent="-285664">
              <a:lnSpc>
                <a:spcPct val="100000"/>
              </a:lnSpc>
              <a:buFont typeface="Arial" charset="0"/>
              <a:buChar char="•"/>
            </a:pPr>
            <a:r>
              <a:rPr lang="en-GB" sz="2200" b="1" dirty="0">
                <a:latin typeface="+mn-lt"/>
                <a:ea typeface="Helvetica" charset="0"/>
                <a:cs typeface="Helvetica" charset="0"/>
              </a:rPr>
              <a:t>Predictors</a:t>
            </a:r>
          </a:p>
          <a:p>
            <a:pPr marL="742727" lvl="1" indent="-285664">
              <a:lnSpc>
                <a:spcPct val="100000"/>
              </a:lnSpc>
              <a:buFont typeface="Arial" charset="0"/>
              <a:buChar char="•"/>
            </a:pPr>
            <a:r>
              <a:rPr lang="en-GB" sz="2200" dirty="0">
                <a:latin typeface="+mn-lt"/>
                <a:ea typeface="Helvetica" charset="0"/>
                <a:cs typeface="Helvetica" charset="0"/>
              </a:rPr>
              <a:t>Height of a sampling station compared to mean tidal level (in cm, </a:t>
            </a:r>
            <a:r>
              <a:rPr lang="en-GB" sz="2200" dirty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NAP</a:t>
            </a:r>
            <a:r>
              <a:rPr lang="en-GB" sz="2200" dirty="0">
                <a:latin typeface="+mn-lt"/>
                <a:ea typeface="Helvetica" charset="0"/>
                <a:cs typeface="Helvetica" charset="0"/>
              </a:rPr>
              <a:t>)</a:t>
            </a:r>
          </a:p>
          <a:p>
            <a:pPr marL="742727" lvl="1" indent="-285664">
              <a:lnSpc>
                <a:spcPct val="100000"/>
              </a:lnSpc>
              <a:buFont typeface="Arial" charset="0"/>
              <a:buChar char="•"/>
            </a:pPr>
            <a:r>
              <a:rPr lang="en-GB" sz="2200" dirty="0">
                <a:latin typeface="+mn-lt"/>
                <a:ea typeface="Helvetica" charset="0"/>
                <a:cs typeface="Helvetica" charset="0"/>
              </a:rPr>
              <a:t>Exposure (a High/Low index summarising wave action, length of the surf zone, slope, grain size, and the depth of the anaerobic layer, </a:t>
            </a:r>
            <a:r>
              <a:rPr lang="en-GB" sz="2200" dirty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Exposure</a:t>
            </a:r>
            <a:r>
              <a:rPr lang="en-GB" sz="2200" dirty="0">
                <a:latin typeface="+mn-lt"/>
                <a:ea typeface="Helvetica" charset="0"/>
                <a:cs typeface="Helvetica" charset="0"/>
              </a:rPr>
              <a:t>).</a:t>
            </a:r>
            <a:endParaRPr lang="en-GB" sz="2200" b="1" dirty="0">
              <a:latin typeface="+mn-lt"/>
              <a:ea typeface="Helvetica" charset="0"/>
              <a:cs typeface="Helvetica" charset="0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0D346DB3-73EB-984B-A7F4-B03108CBEE7B}"/>
              </a:ext>
            </a:extLst>
          </p:cNvPr>
          <p:cNvSpPr/>
          <p:nvPr/>
        </p:nvSpPr>
        <p:spPr>
          <a:xfrm>
            <a:off x="415522" y="3616079"/>
            <a:ext cx="4906867" cy="1643397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100000"/>
              </a:lnSpc>
            </a:pPr>
            <a:r>
              <a:rPr lang="en-GB" sz="2400" b="1" dirty="0">
                <a:solidFill>
                  <a:schemeClr val="bg1"/>
                </a:solidFill>
                <a:ea typeface="Helvetica" charset="0"/>
                <a:cs typeface="Helvetica" charset="0"/>
              </a:rPr>
              <a:t>QUESTION TO ANSWER:</a:t>
            </a:r>
          </a:p>
          <a:p>
            <a:pPr lvl="0" algn="ctr">
              <a:lnSpc>
                <a:spcPct val="100000"/>
              </a:lnSpc>
            </a:pPr>
            <a:r>
              <a:rPr lang="en-GB" sz="2400" dirty="0">
                <a:solidFill>
                  <a:schemeClr val="bg1"/>
                </a:solidFill>
                <a:ea typeface="Helvetica" charset="0"/>
                <a:cs typeface="Helvetica" charset="0"/>
              </a:rPr>
              <a:t>Does species richness changes as a function of exposure and NAP?</a:t>
            </a:r>
          </a:p>
        </p:txBody>
      </p:sp>
    </p:spTree>
    <p:extLst>
      <p:ext uri="{BB962C8B-B14F-4D97-AF65-F5344CB8AC3E}">
        <p14:creationId xmlns:p14="http://schemas.microsoft.com/office/powerpoint/2010/main" val="73978061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800" b="1" noProof="0" dirty="0"/>
              <a:t>Mixed Effects Models</a:t>
            </a:r>
            <a:br>
              <a:rPr lang="en-GB" sz="4800" b="1" noProof="0" dirty="0"/>
            </a:br>
            <a:r>
              <a:rPr lang="en-GB" sz="4400" b="0" noProof="0" dirty="0"/>
              <a:t>Practical aspects (Design)</a:t>
            </a:r>
          </a:p>
        </p:txBody>
      </p:sp>
      <p:sp>
        <p:nvSpPr>
          <p:cNvPr id="6" name="Rectangle 5"/>
          <p:cNvSpPr/>
          <p:nvPr/>
        </p:nvSpPr>
        <p:spPr>
          <a:xfrm>
            <a:off x="1485900" y="5190291"/>
            <a:ext cx="9142611" cy="830997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GB" sz="2400" b="1" dirty="0">
                <a:solidFill>
                  <a:schemeClr val="bg1"/>
                </a:solidFill>
                <a:latin typeface="+mn-lt"/>
                <a:ea typeface="Helvetica" charset="0"/>
                <a:cs typeface="Helvetica" charset="0"/>
              </a:rPr>
              <a:t>Problem</a:t>
            </a:r>
            <a:r>
              <a:rPr lang="en-GB" sz="2400" dirty="0">
                <a:solidFill>
                  <a:schemeClr val="bg1"/>
                </a:solidFill>
                <a:latin typeface="+mn-lt"/>
                <a:ea typeface="Helvetica" charset="0"/>
                <a:cs typeface="Helvetica" charset="0"/>
              </a:rPr>
              <a:t>: Observations (sites) within beaches not independent</a:t>
            </a:r>
          </a:p>
          <a:p>
            <a:pPr algn="ctr">
              <a:lnSpc>
                <a:spcPct val="100000"/>
              </a:lnSpc>
            </a:pPr>
            <a:r>
              <a:rPr lang="en-GB" sz="2400" b="1" dirty="0">
                <a:solidFill>
                  <a:schemeClr val="bg1"/>
                </a:solidFill>
                <a:latin typeface="+mn-lt"/>
                <a:ea typeface="Helvetica" charset="0"/>
                <a:cs typeface="Helvetica" charset="0"/>
              </a:rPr>
              <a:t>Solution</a:t>
            </a:r>
            <a:r>
              <a:rPr lang="en-GB" sz="2400" dirty="0">
                <a:solidFill>
                  <a:schemeClr val="bg1"/>
                </a:solidFill>
                <a:latin typeface="+mn-lt"/>
                <a:ea typeface="Helvetica" charset="0"/>
                <a:cs typeface="Helvetica" charset="0"/>
              </a:rPr>
              <a:t>: Include the sampling design as part of the model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771399" y="1865020"/>
            <a:ext cx="10795621" cy="3004140"/>
            <a:chOff x="-193673" y="1515789"/>
            <a:chExt cx="10798433" cy="3004923"/>
          </a:xfrm>
        </p:grpSpPr>
        <p:pic>
          <p:nvPicPr>
            <p:cNvPr id="4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46" t="2397"/>
            <a:stretch/>
          </p:blipFill>
          <p:spPr bwMode="auto">
            <a:xfrm>
              <a:off x="-193673" y="1515789"/>
              <a:ext cx="5834167" cy="300492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" name="TextBox 6"/>
            <p:cNvSpPr txBox="1"/>
            <p:nvPr/>
          </p:nvSpPr>
          <p:spPr>
            <a:xfrm>
              <a:off x="6285561" y="2285711"/>
              <a:ext cx="4319199" cy="1570069"/>
            </a:xfrm>
            <a:prstGeom prst="rect">
              <a:avLst/>
            </a:prstGeom>
            <a:solidFill>
              <a:schemeClr val="accent3"/>
            </a:solidFill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GB" sz="2400" b="1" dirty="0">
                  <a:latin typeface="+mn-lt"/>
                  <a:ea typeface="Helvetica" charset="0"/>
                  <a:cs typeface="Helvetica" charset="0"/>
                </a:rPr>
                <a:t>Hierarchical sampling design</a:t>
              </a:r>
            </a:p>
            <a:p>
              <a:pPr>
                <a:lnSpc>
                  <a:spcPct val="100000"/>
                </a:lnSpc>
              </a:pPr>
              <a:r>
                <a:rPr lang="en-GB" sz="2400" dirty="0">
                  <a:latin typeface="Courier New" panose="02070309020205020404" pitchFamily="49" charset="0"/>
                  <a:ea typeface="Courier New" charset="0"/>
                  <a:cs typeface="Courier New" panose="02070309020205020404" pitchFamily="49" charset="0"/>
                </a:rPr>
                <a:t>Sites</a:t>
              </a:r>
              <a:r>
                <a:rPr lang="en-GB" sz="2400" dirty="0">
                  <a:latin typeface="+mn-lt"/>
                  <a:ea typeface="Helvetica" charset="0"/>
                  <a:cs typeface="Helvetica" charset="0"/>
                </a:rPr>
                <a:t> NESTED within </a:t>
              </a:r>
              <a:r>
                <a:rPr lang="en-GB" sz="2400" dirty="0">
                  <a:latin typeface="Courier New" panose="02070309020205020404" pitchFamily="49" charset="0"/>
                  <a:ea typeface="Courier New" charset="0"/>
                  <a:cs typeface="Courier New" panose="02070309020205020404" pitchFamily="49" charset="0"/>
                </a:rPr>
                <a:t>Beach</a:t>
              </a:r>
            </a:p>
            <a:p>
              <a:pPr algn="ctr">
                <a:lnSpc>
                  <a:spcPct val="100000"/>
                </a:lnSpc>
              </a:pPr>
              <a:r>
                <a:rPr lang="en-GB" sz="2400" b="1" dirty="0">
                  <a:solidFill>
                    <a:srgbClr val="C00000"/>
                  </a:solidFill>
                  <a:latin typeface="+mn-lt"/>
                  <a:ea typeface="Helvetica" charset="0"/>
                  <a:cs typeface="Helvetica" charset="0"/>
                  <a:sym typeface="Wingdings"/>
                </a:rPr>
                <a:t>Individual observations are not replicates</a:t>
              </a:r>
            </a:p>
          </p:txBody>
        </p:sp>
        <p:sp>
          <p:nvSpPr>
            <p:cNvPr id="9" name="Right Brace 8"/>
            <p:cNvSpPr/>
            <p:nvPr/>
          </p:nvSpPr>
          <p:spPr>
            <a:xfrm>
              <a:off x="5640494" y="1654593"/>
              <a:ext cx="306493" cy="2663208"/>
            </a:xfrm>
            <a:prstGeom prst="rightBrace">
              <a:avLst>
                <a:gd name="adj1" fmla="val 217232"/>
                <a:gd name="adj2" fmla="val 50000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GB" sz="1800"/>
            </a:p>
          </p:txBody>
        </p:sp>
      </p:grpSp>
    </p:spTree>
    <p:extLst>
      <p:ext uri="{BB962C8B-B14F-4D97-AF65-F5344CB8AC3E}">
        <p14:creationId xmlns:p14="http://schemas.microsoft.com/office/powerpoint/2010/main" val="205034425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4FBB8-1388-D847-9F67-7B85A87E2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800" b="1" noProof="0" dirty="0"/>
              <a:t>The procedure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186BB0-3534-E847-8194-DDDD5D8706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514196" indent="-514196">
              <a:buFont typeface="+mj-lt"/>
              <a:buAutoNum type="arabicPeriod"/>
            </a:pPr>
            <a:r>
              <a:rPr lang="en-GB" sz="2800" noProof="0" dirty="0"/>
              <a:t>Applying a model without a controlling for sampling design.</a:t>
            </a:r>
          </a:p>
          <a:p>
            <a:pPr marL="514196" indent="-514196">
              <a:buFont typeface="+mj-lt"/>
              <a:buAutoNum type="arabicPeriod"/>
            </a:pPr>
            <a:endParaRPr lang="en-GB" sz="2800" noProof="0" dirty="0"/>
          </a:p>
          <a:p>
            <a:pPr marL="514196" indent="-514196">
              <a:buFont typeface="+mj-lt"/>
              <a:buAutoNum type="arabicPeriod"/>
            </a:pPr>
            <a:r>
              <a:rPr lang="en-GB" sz="2800" noProof="0" dirty="0"/>
              <a:t>Use graphical tools to asses problems with the pseudo-replication in the sample design.</a:t>
            </a:r>
          </a:p>
          <a:p>
            <a:pPr marL="514196" indent="-514196">
              <a:buFont typeface="+mj-lt"/>
              <a:buAutoNum type="arabicPeriod"/>
            </a:pPr>
            <a:endParaRPr lang="en-GB" sz="2800" noProof="0" dirty="0"/>
          </a:p>
          <a:p>
            <a:pPr marL="514196" indent="-514196">
              <a:buFont typeface="+mj-lt"/>
              <a:buAutoNum type="arabicPeriod"/>
            </a:pPr>
            <a:r>
              <a:rPr lang="en-GB" sz="2800" noProof="0" dirty="0"/>
              <a:t>Build models that control for the pseudo-replication in the sample design.</a:t>
            </a:r>
          </a:p>
          <a:p>
            <a:pPr marL="514196" indent="-514196">
              <a:buFont typeface="+mj-lt"/>
              <a:buAutoNum type="arabicPeriod"/>
            </a:pPr>
            <a:endParaRPr lang="en-GB" sz="2800" noProof="0" dirty="0"/>
          </a:p>
          <a:p>
            <a:pPr marL="514196" indent="-514196">
              <a:buFont typeface="+mj-lt"/>
              <a:buAutoNum type="arabicPeriod"/>
            </a:pPr>
            <a:r>
              <a:rPr lang="en-GB" sz="2800" noProof="0" dirty="0"/>
              <a:t>Assess which model is the best in control for the pseudo-replication in the sample design problem.</a:t>
            </a:r>
          </a:p>
          <a:p>
            <a:pPr marL="514196" indent="-514196">
              <a:buFont typeface="+mj-lt"/>
              <a:buAutoNum type="arabicPeriod"/>
            </a:pPr>
            <a:endParaRPr lang="en-GB" sz="2800" noProof="0" dirty="0"/>
          </a:p>
          <a:p>
            <a:pPr marL="514196" indent="-514196">
              <a:buFont typeface="+mj-lt"/>
              <a:buAutoNum type="arabicPeriod"/>
            </a:pPr>
            <a:r>
              <a:rPr lang="en-GB" sz="2800" noProof="0" dirty="0"/>
              <a:t>Select the best combination of predictors.</a:t>
            </a:r>
          </a:p>
        </p:txBody>
      </p:sp>
    </p:spTree>
    <p:extLst>
      <p:ext uri="{BB962C8B-B14F-4D97-AF65-F5344CB8AC3E}">
        <p14:creationId xmlns:p14="http://schemas.microsoft.com/office/powerpoint/2010/main" val="21454928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800" b="1" noProof="0" dirty="0"/>
              <a:t>Mixed Effects Models </a:t>
            </a:r>
            <a:br>
              <a:rPr lang="en-GB" sz="4800" b="1" noProof="0" dirty="0"/>
            </a:br>
            <a:r>
              <a:rPr lang="en-GB" sz="4400" b="0" noProof="0" dirty="0"/>
              <a:t>the problem of independence</a:t>
            </a:r>
            <a:endParaRPr lang="en-GB" sz="4800" b="0" noProof="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58737E-AE72-C54D-A67A-8DBB0D8A57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400" noProof="0" dirty="0"/>
              <a:t>Observational/experiments can have:</a:t>
            </a:r>
            <a:endParaRPr lang="en-GB" sz="2400" noProof="0" dirty="0">
              <a:sym typeface="Wingdings" pitchFamily="2" charset="2"/>
            </a:endParaRPr>
          </a:p>
          <a:p>
            <a:pPr lvl="1"/>
            <a:r>
              <a:rPr lang="en-GB" sz="2400" noProof="0" dirty="0">
                <a:sym typeface="Wingdings" pitchFamily="2" charset="2"/>
              </a:rPr>
              <a:t>A nested observational/experimental design </a:t>
            </a:r>
          </a:p>
          <a:p>
            <a:pPr lvl="2"/>
            <a:r>
              <a:rPr lang="en-GB" noProof="0" dirty="0"/>
              <a:t>samples taken across different spatial-temporal-taxonomic scales</a:t>
            </a:r>
          </a:p>
          <a:p>
            <a:pPr lvl="1"/>
            <a:r>
              <a:rPr lang="en-GB" sz="2400" noProof="0" dirty="0"/>
              <a:t>Spatial-Temporal-Evolutionary</a:t>
            </a:r>
            <a:r>
              <a:rPr lang="en-GB" sz="2400" noProof="0" dirty="0">
                <a:sym typeface="Wingdings" pitchFamily="2" charset="2"/>
              </a:rPr>
              <a:t> proximity</a:t>
            </a:r>
          </a:p>
          <a:p>
            <a:pPr lvl="2"/>
            <a:r>
              <a:rPr lang="en-GB" dirty="0">
                <a:sym typeface="Wingdings" pitchFamily="2" charset="2"/>
              </a:rPr>
              <a:t>Autocorrelation  removes independence between samples</a:t>
            </a:r>
            <a:endParaRPr lang="en-GB" sz="2400" noProof="0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A188DE32-AD33-6B4E-949E-5107C9F0A933}"/>
              </a:ext>
            </a:extLst>
          </p:cNvPr>
          <p:cNvSpPr/>
          <p:nvPr/>
        </p:nvSpPr>
        <p:spPr>
          <a:xfrm>
            <a:off x="2277786" y="4505682"/>
            <a:ext cx="7633252" cy="1371243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r>
              <a:rPr lang="en-GB" sz="4000" b="1" dirty="0">
                <a:solidFill>
                  <a:schemeClr val="bg1"/>
                </a:solidFill>
              </a:rPr>
              <a:t>What does this mean?</a:t>
            </a:r>
          </a:p>
          <a:p>
            <a:pPr algn="ctr">
              <a:lnSpc>
                <a:spcPct val="100000"/>
              </a:lnSpc>
            </a:pPr>
            <a:r>
              <a:rPr lang="en-GB" sz="2800" dirty="0">
                <a:solidFill>
                  <a:schemeClr val="bg1"/>
                </a:solidFill>
              </a:rPr>
              <a:t>Samples have “</a:t>
            </a:r>
            <a:r>
              <a:rPr lang="en-GB" sz="2800" dirty="0" err="1">
                <a:solidFill>
                  <a:schemeClr val="bg1"/>
                </a:solidFill>
              </a:rPr>
              <a:t>Pseudoreplication</a:t>
            </a:r>
            <a:r>
              <a:rPr lang="en-GB" sz="2800" dirty="0">
                <a:solidFill>
                  <a:schemeClr val="bg1"/>
                </a:solidFill>
              </a:rPr>
              <a:t>”</a:t>
            </a:r>
            <a:endParaRPr lang="en-GB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831067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05197" y="193690"/>
            <a:ext cx="5096807" cy="83074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GB" sz="2399" b="1" dirty="0">
                <a:solidFill>
                  <a:srgbClr val="C00000"/>
                </a:solidFill>
                <a:latin typeface="+mn-lt"/>
                <a:ea typeface="Helvetica" charset="0"/>
                <a:cs typeface="Helvetica" charset="0"/>
              </a:rPr>
              <a:t>Does Richness changes a a function of NAP and Exposure?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54835" y="3848865"/>
            <a:ext cx="3877503" cy="83074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GB" sz="2399" b="1" dirty="0">
                <a:solidFill>
                  <a:srgbClr val="C00000"/>
                </a:solidFill>
                <a:latin typeface="+mn-lt"/>
                <a:ea typeface="Helvetica" charset="0"/>
                <a:cs typeface="Helvetica" charset="0"/>
              </a:rPr>
              <a:t>Is a lm the best approach to model this relation?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4775953" y="620465"/>
            <a:ext cx="6935084" cy="5186183"/>
            <a:chOff x="3851683" y="672353"/>
            <a:chExt cx="6936891" cy="5187536"/>
          </a:xfrm>
        </p:grpSpPr>
        <p:sp>
          <p:nvSpPr>
            <p:cNvPr id="10" name="Rectangle 9"/>
            <p:cNvSpPr/>
            <p:nvPr/>
          </p:nvSpPr>
          <p:spPr>
            <a:xfrm>
              <a:off x="7299266" y="672353"/>
              <a:ext cx="3419572" cy="1015542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GB" sz="1999" b="1" dirty="0">
                  <a:solidFill>
                    <a:schemeClr val="bg1"/>
                  </a:solidFill>
                  <a:latin typeface="+mn-lt"/>
                  <a:ea typeface="Helvetica" charset="0"/>
                  <a:cs typeface="Helvetica" charset="0"/>
                </a:rPr>
                <a:t>Yes</a:t>
              </a:r>
              <a:r>
                <a:rPr lang="en-GB" sz="1999" dirty="0">
                  <a:solidFill>
                    <a:schemeClr val="bg1"/>
                  </a:solidFill>
                  <a:latin typeface="+mn-lt"/>
                  <a:ea typeface="Helvetica" charset="0"/>
                  <a:cs typeface="Helvetica" charset="0"/>
                </a:rPr>
                <a:t>!!, Species richness decreases as a function of NAP and Exposure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3851683" y="1888535"/>
              <a:ext cx="6936891" cy="397135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GB" sz="1400" dirty="0">
                  <a:solidFill>
                    <a:srgbClr val="060087"/>
                  </a:solidFill>
                  <a:latin typeface="Courier New" panose="02070309020205020404" pitchFamily="49" charset="0"/>
                </a:rPr>
                <a:t>&gt; </a:t>
              </a:r>
              <a:r>
                <a:rPr lang="en-GB" sz="1400" dirty="0">
                  <a:solidFill>
                    <a:srgbClr val="000000"/>
                  </a:solidFill>
                  <a:latin typeface="Courier New" panose="02070309020205020404" pitchFamily="49" charset="0"/>
                </a:rPr>
                <a:t>LM.1</a:t>
              </a:r>
              <a:r>
                <a:rPr lang="en-GB" sz="1400" dirty="0">
                  <a:solidFill>
                    <a:srgbClr val="060087"/>
                  </a:solidFill>
                  <a:latin typeface="Courier New" panose="02070309020205020404" pitchFamily="49" charset="0"/>
                </a:rPr>
                <a:t>&lt;-</a:t>
              </a:r>
              <a:r>
                <a:rPr lang="en-GB" sz="1400" dirty="0" err="1">
                  <a:solidFill>
                    <a:srgbClr val="060087"/>
                  </a:solidFill>
                  <a:latin typeface="Courier New" panose="02070309020205020404" pitchFamily="49" charset="0"/>
                </a:rPr>
                <a:t>lm</a:t>
              </a:r>
              <a:r>
                <a:rPr lang="en-GB" sz="1400" dirty="0">
                  <a:solidFill>
                    <a:srgbClr val="060087"/>
                  </a:solidFill>
                  <a:latin typeface="Courier New" panose="02070309020205020404" pitchFamily="49" charset="0"/>
                </a:rPr>
                <a:t>(</a:t>
              </a:r>
              <a:r>
                <a:rPr lang="en-GB" sz="1400" dirty="0">
                  <a:solidFill>
                    <a:srgbClr val="000000"/>
                  </a:solidFill>
                  <a:latin typeface="Courier New" panose="02070309020205020404" pitchFamily="49" charset="0"/>
                </a:rPr>
                <a:t>Richness</a:t>
              </a:r>
              <a:r>
                <a:rPr lang="en-GB" sz="1400" dirty="0">
                  <a:solidFill>
                    <a:srgbClr val="060087"/>
                  </a:solidFill>
                  <a:latin typeface="Courier New" panose="02070309020205020404" pitchFamily="49" charset="0"/>
                </a:rPr>
                <a:t> ~ </a:t>
              </a:r>
              <a:r>
                <a:rPr lang="en-GB" sz="1400" dirty="0">
                  <a:solidFill>
                    <a:srgbClr val="000000"/>
                  </a:solidFill>
                  <a:latin typeface="Courier New" panose="02070309020205020404" pitchFamily="49" charset="0"/>
                </a:rPr>
                <a:t>NAP </a:t>
              </a:r>
              <a:r>
                <a:rPr lang="en-GB" sz="1400" dirty="0">
                  <a:solidFill>
                    <a:srgbClr val="060087"/>
                  </a:solidFill>
                  <a:latin typeface="Courier New" panose="02070309020205020404" pitchFamily="49" charset="0"/>
                </a:rPr>
                <a:t>* </a:t>
              </a:r>
              <a:r>
                <a:rPr lang="en-GB" sz="1400" dirty="0" err="1">
                  <a:solidFill>
                    <a:srgbClr val="000000"/>
                  </a:solidFill>
                  <a:latin typeface="Courier New" panose="02070309020205020404" pitchFamily="49" charset="0"/>
                </a:rPr>
                <a:t>fExp</a:t>
              </a:r>
              <a:r>
                <a:rPr lang="en-GB" sz="1400" dirty="0">
                  <a:solidFill>
                    <a:srgbClr val="060087"/>
                  </a:solidFill>
                  <a:latin typeface="Courier New" panose="02070309020205020404" pitchFamily="49" charset="0"/>
                </a:rPr>
                <a:t>, </a:t>
              </a:r>
              <a:r>
                <a:rPr lang="en-GB" sz="1400" dirty="0">
                  <a:solidFill>
                    <a:srgbClr val="000000"/>
                  </a:solidFill>
                  <a:latin typeface="Courier New" panose="02070309020205020404" pitchFamily="49" charset="0"/>
                </a:rPr>
                <a:t>data</a:t>
              </a:r>
              <a:r>
                <a:rPr lang="en-GB" sz="1400" dirty="0">
                  <a:solidFill>
                    <a:srgbClr val="060087"/>
                  </a:solidFill>
                  <a:latin typeface="Courier New" panose="02070309020205020404" pitchFamily="49" charset="0"/>
                </a:rPr>
                <a:t> = </a:t>
              </a:r>
              <a:r>
                <a:rPr lang="en-GB" sz="1400" dirty="0">
                  <a:solidFill>
                    <a:srgbClr val="000000"/>
                  </a:solidFill>
                  <a:latin typeface="Courier New" panose="02070309020205020404" pitchFamily="49" charset="0"/>
                </a:rPr>
                <a:t>RIKZ</a:t>
              </a:r>
              <a:r>
                <a:rPr lang="en-GB" sz="1400" dirty="0">
                  <a:solidFill>
                    <a:srgbClr val="060087"/>
                  </a:solidFill>
                  <a:latin typeface="Courier New" panose="02070309020205020404" pitchFamily="49" charset="0"/>
                </a:rPr>
                <a:t>)</a:t>
              </a:r>
              <a:endParaRPr lang="en-GB" sz="1400" dirty="0">
                <a:solidFill>
                  <a:srgbClr val="000000"/>
                </a:solidFill>
                <a:latin typeface="Courier New" panose="02070309020205020404" pitchFamily="49" charset="0"/>
              </a:endParaRPr>
            </a:p>
            <a:p>
              <a:pPr>
                <a:lnSpc>
                  <a:spcPct val="100000"/>
                </a:lnSpc>
              </a:pPr>
              <a:r>
                <a:rPr lang="en-GB" sz="1400" dirty="0">
                  <a:solidFill>
                    <a:srgbClr val="060087"/>
                  </a:solidFill>
                  <a:latin typeface="Courier New" panose="02070309020205020404" pitchFamily="49" charset="0"/>
                </a:rPr>
                <a:t>&gt; summary(</a:t>
              </a:r>
              <a:r>
                <a:rPr lang="en-GB" sz="1400" dirty="0">
                  <a:solidFill>
                    <a:srgbClr val="000000"/>
                  </a:solidFill>
                  <a:latin typeface="Courier New" panose="02070309020205020404" pitchFamily="49" charset="0"/>
                </a:rPr>
                <a:t>LM.1</a:t>
              </a:r>
              <a:r>
                <a:rPr lang="en-GB" sz="1400" dirty="0">
                  <a:solidFill>
                    <a:srgbClr val="060087"/>
                  </a:solidFill>
                  <a:latin typeface="Courier New" panose="02070309020205020404" pitchFamily="49" charset="0"/>
                </a:rPr>
                <a:t>)</a:t>
              </a:r>
            </a:p>
            <a:p>
              <a:pPr>
                <a:lnSpc>
                  <a:spcPct val="100000"/>
                </a:lnSpc>
              </a:pPr>
              <a:r>
                <a:rPr lang="en-GB" sz="1400" dirty="0">
                  <a:solidFill>
                    <a:srgbClr val="000000"/>
                  </a:solidFill>
                  <a:latin typeface="Courier New" panose="02070309020205020404" pitchFamily="49" charset="0"/>
                </a:rPr>
                <a:t>Call</a:t>
              </a:r>
              <a:r>
                <a:rPr lang="en-GB" sz="1400" dirty="0">
                  <a:solidFill>
                    <a:srgbClr val="060087"/>
                  </a:solidFill>
                  <a:latin typeface="Courier New" panose="02070309020205020404" pitchFamily="49" charset="0"/>
                </a:rPr>
                <a:t>:</a:t>
              </a:r>
              <a:endParaRPr lang="en-GB" sz="1400" dirty="0">
                <a:solidFill>
                  <a:srgbClr val="000000"/>
                </a:solidFill>
                <a:latin typeface="Courier New" panose="02070309020205020404" pitchFamily="49" charset="0"/>
              </a:endParaRPr>
            </a:p>
            <a:p>
              <a:pPr>
                <a:lnSpc>
                  <a:spcPct val="100000"/>
                </a:lnSpc>
              </a:pPr>
              <a:r>
                <a:rPr lang="en-GB" sz="1400" dirty="0" err="1">
                  <a:solidFill>
                    <a:srgbClr val="060087"/>
                  </a:solidFill>
                  <a:latin typeface="Courier New" panose="02070309020205020404" pitchFamily="49" charset="0"/>
                </a:rPr>
                <a:t>lm</a:t>
              </a:r>
              <a:r>
                <a:rPr lang="en-GB" sz="1400" dirty="0">
                  <a:solidFill>
                    <a:srgbClr val="060087"/>
                  </a:solidFill>
                  <a:latin typeface="Courier New" panose="02070309020205020404" pitchFamily="49" charset="0"/>
                </a:rPr>
                <a:t>(</a:t>
              </a:r>
              <a:r>
                <a:rPr lang="en-GB" sz="1400" dirty="0">
                  <a:solidFill>
                    <a:srgbClr val="000000"/>
                  </a:solidFill>
                  <a:latin typeface="Courier New" panose="02070309020205020404" pitchFamily="49" charset="0"/>
                </a:rPr>
                <a:t>formula</a:t>
              </a:r>
              <a:r>
                <a:rPr lang="en-GB" sz="1400" dirty="0">
                  <a:solidFill>
                    <a:srgbClr val="060087"/>
                  </a:solidFill>
                  <a:latin typeface="Courier New" panose="02070309020205020404" pitchFamily="49" charset="0"/>
                </a:rPr>
                <a:t> = </a:t>
              </a:r>
              <a:r>
                <a:rPr lang="en-GB" sz="1400" dirty="0">
                  <a:solidFill>
                    <a:srgbClr val="000000"/>
                  </a:solidFill>
                  <a:latin typeface="Courier New" panose="02070309020205020404" pitchFamily="49" charset="0"/>
                </a:rPr>
                <a:t>Richness</a:t>
              </a:r>
              <a:r>
                <a:rPr lang="en-GB" sz="1400" dirty="0">
                  <a:solidFill>
                    <a:srgbClr val="060087"/>
                  </a:solidFill>
                  <a:latin typeface="Courier New" panose="02070309020205020404" pitchFamily="49" charset="0"/>
                </a:rPr>
                <a:t> ~ </a:t>
              </a:r>
              <a:r>
                <a:rPr lang="en-GB" sz="1400" dirty="0">
                  <a:solidFill>
                    <a:srgbClr val="000000"/>
                  </a:solidFill>
                  <a:latin typeface="Courier New" panose="02070309020205020404" pitchFamily="49" charset="0"/>
                </a:rPr>
                <a:t>NAP</a:t>
              </a:r>
              <a:r>
                <a:rPr lang="en-GB" sz="1400" dirty="0">
                  <a:solidFill>
                    <a:srgbClr val="060087"/>
                  </a:solidFill>
                  <a:latin typeface="Courier New" panose="02070309020205020404" pitchFamily="49" charset="0"/>
                </a:rPr>
                <a:t> * </a:t>
              </a:r>
              <a:r>
                <a:rPr lang="en-GB" sz="1400" dirty="0" err="1">
                  <a:solidFill>
                    <a:srgbClr val="000000"/>
                  </a:solidFill>
                  <a:latin typeface="Courier New" panose="02070309020205020404" pitchFamily="49" charset="0"/>
                </a:rPr>
                <a:t>fExp</a:t>
              </a:r>
              <a:r>
                <a:rPr lang="en-GB" sz="1400" dirty="0">
                  <a:solidFill>
                    <a:srgbClr val="060087"/>
                  </a:solidFill>
                  <a:latin typeface="Courier New" panose="02070309020205020404" pitchFamily="49" charset="0"/>
                </a:rPr>
                <a:t>, </a:t>
              </a:r>
              <a:r>
                <a:rPr lang="en-GB" sz="1400" dirty="0">
                  <a:solidFill>
                    <a:srgbClr val="000000"/>
                  </a:solidFill>
                  <a:latin typeface="Courier New" panose="02070309020205020404" pitchFamily="49" charset="0"/>
                </a:rPr>
                <a:t>data</a:t>
              </a:r>
              <a:r>
                <a:rPr lang="en-GB" sz="1400" dirty="0">
                  <a:solidFill>
                    <a:srgbClr val="060087"/>
                  </a:solidFill>
                  <a:latin typeface="Courier New" panose="02070309020205020404" pitchFamily="49" charset="0"/>
                </a:rPr>
                <a:t> = </a:t>
              </a:r>
              <a:r>
                <a:rPr lang="en-GB" sz="1400" dirty="0">
                  <a:solidFill>
                    <a:srgbClr val="000000"/>
                  </a:solidFill>
                  <a:latin typeface="Courier New" panose="02070309020205020404" pitchFamily="49" charset="0"/>
                </a:rPr>
                <a:t>RIKZ</a:t>
              </a:r>
              <a:r>
                <a:rPr lang="en-GB" sz="1400" dirty="0">
                  <a:solidFill>
                    <a:srgbClr val="060087"/>
                  </a:solidFill>
                  <a:latin typeface="Courier New" panose="02070309020205020404" pitchFamily="49" charset="0"/>
                </a:rPr>
                <a:t>)</a:t>
              </a:r>
              <a:endParaRPr lang="en-GB" sz="1400" dirty="0">
                <a:solidFill>
                  <a:srgbClr val="000000"/>
                </a:solidFill>
                <a:latin typeface="Courier New" panose="02070309020205020404" pitchFamily="49" charset="0"/>
              </a:endParaRPr>
            </a:p>
            <a:p>
              <a:pPr>
                <a:lnSpc>
                  <a:spcPct val="100000"/>
                </a:lnSpc>
              </a:pPr>
              <a:r>
                <a:rPr lang="en-GB" sz="1400" dirty="0">
                  <a:solidFill>
                    <a:srgbClr val="000000"/>
                  </a:solidFill>
                  <a:latin typeface="Courier New" panose="02070309020205020404" pitchFamily="49" charset="0"/>
                </a:rPr>
                <a:t>Residuals</a:t>
              </a:r>
              <a:r>
                <a:rPr lang="en-GB" sz="1400" dirty="0">
                  <a:solidFill>
                    <a:srgbClr val="060087"/>
                  </a:solidFill>
                  <a:latin typeface="Courier New" panose="02070309020205020404" pitchFamily="49" charset="0"/>
                </a:rPr>
                <a:t>:</a:t>
              </a:r>
              <a:endParaRPr lang="en-GB" sz="1400" dirty="0">
                <a:solidFill>
                  <a:srgbClr val="000000"/>
                </a:solidFill>
                <a:latin typeface="Courier New" panose="02070309020205020404" pitchFamily="49" charset="0"/>
              </a:endParaRPr>
            </a:p>
            <a:p>
              <a:pPr>
                <a:lnSpc>
                  <a:spcPct val="100000"/>
                </a:lnSpc>
              </a:pPr>
              <a:r>
                <a:rPr lang="en-GB" sz="1400" dirty="0">
                  <a:solidFill>
                    <a:srgbClr val="060087"/>
                  </a:solidFill>
                  <a:latin typeface="Courier New" panose="02070309020205020404" pitchFamily="49" charset="0"/>
                </a:rPr>
                <a:t>    </a:t>
              </a:r>
              <a:r>
                <a:rPr lang="en-GB" sz="1400" dirty="0">
                  <a:solidFill>
                    <a:srgbClr val="000000"/>
                  </a:solidFill>
                  <a:latin typeface="Courier New" panose="02070309020205020404" pitchFamily="49" charset="0"/>
                </a:rPr>
                <a:t>Min</a:t>
              </a:r>
              <a:r>
                <a:rPr lang="en-GB" sz="1400" dirty="0">
                  <a:solidFill>
                    <a:srgbClr val="060087"/>
                  </a:solidFill>
                  <a:latin typeface="Courier New" panose="02070309020205020404" pitchFamily="49" charset="0"/>
                </a:rPr>
                <a:t>      1</a:t>
              </a:r>
              <a:r>
                <a:rPr lang="en-GB" sz="1400" dirty="0">
                  <a:solidFill>
                    <a:srgbClr val="000000"/>
                  </a:solidFill>
                  <a:latin typeface="Courier New" panose="02070309020205020404" pitchFamily="49" charset="0"/>
                </a:rPr>
                <a:t>Q</a:t>
              </a:r>
              <a:r>
                <a:rPr lang="en-GB" sz="1400" dirty="0">
                  <a:solidFill>
                    <a:srgbClr val="060087"/>
                  </a:solidFill>
                  <a:latin typeface="Courier New" panose="02070309020205020404" pitchFamily="49" charset="0"/>
                </a:rPr>
                <a:t>  </a:t>
              </a:r>
              <a:r>
                <a:rPr lang="en-GB" sz="1400" dirty="0">
                  <a:solidFill>
                    <a:srgbClr val="000000"/>
                  </a:solidFill>
                  <a:latin typeface="Courier New" panose="02070309020205020404" pitchFamily="49" charset="0"/>
                </a:rPr>
                <a:t>Median</a:t>
              </a:r>
              <a:r>
                <a:rPr lang="en-GB" sz="1400" dirty="0">
                  <a:solidFill>
                    <a:srgbClr val="060087"/>
                  </a:solidFill>
                  <a:latin typeface="Courier New" panose="02070309020205020404" pitchFamily="49" charset="0"/>
                </a:rPr>
                <a:t>      3</a:t>
              </a:r>
              <a:r>
                <a:rPr lang="en-GB" sz="1400" dirty="0">
                  <a:solidFill>
                    <a:srgbClr val="000000"/>
                  </a:solidFill>
                  <a:latin typeface="Courier New" panose="02070309020205020404" pitchFamily="49" charset="0"/>
                </a:rPr>
                <a:t>Q</a:t>
              </a:r>
              <a:r>
                <a:rPr lang="en-GB" sz="1400" dirty="0">
                  <a:solidFill>
                    <a:srgbClr val="060087"/>
                  </a:solidFill>
                  <a:latin typeface="Courier New" panose="02070309020205020404" pitchFamily="49" charset="0"/>
                </a:rPr>
                <a:t>     </a:t>
              </a:r>
              <a:r>
                <a:rPr lang="en-GB" sz="1400" dirty="0">
                  <a:solidFill>
                    <a:srgbClr val="000000"/>
                  </a:solidFill>
                  <a:latin typeface="Courier New" panose="02070309020205020404" pitchFamily="49" charset="0"/>
                </a:rPr>
                <a:t>Max</a:t>
              </a:r>
              <a:r>
                <a:rPr lang="en-GB" sz="1400" dirty="0">
                  <a:solidFill>
                    <a:srgbClr val="060087"/>
                  </a:solidFill>
                  <a:latin typeface="Courier New" panose="02070309020205020404" pitchFamily="49" charset="0"/>
                </a:rPr>
                <a:t> </a:t>
              </a:r>
            </a:p>
            <a:p>
              <a:pPr>
                <a:lnSpc>
                  <a:spcPct val="100000"/>
                </a:lnSpc>
              </a:pPr>
              <a:r>
                <a:rPr lang="en-GB" sz="1400" dirty="0">
                  <a:solidFill>
                    <a:srgbClr val="0B4213"/>
                  </a:solidFill>
                  <a:latin typeface="Courier New" panose="02070309020205020404" pitchFamily="49" charset="0"/>
                </a:rPr>
                <a:t>-5.9289</a:t>
              </a:r>
              <a:r>
                <a:rPr lang="en-GB" sz="1400" dirty="0">
                  <a:solidFill>
                    <a:srgbClr val="060087"/>
                  </a:solidFill>
                  <a:latin typeface="Courier New" panose="02070309020205020404" pitchFamily="49" charset="0"/>
                </a:rPr>
                <a:t> </a:t>
              </a:r>
              <a:r>
                <a:rPr lang="en-GB" sz="1400" dirty="0">
                  <a:solidFill>
                    <a:srgbClr val="0B4213"/>
                  </a:solidFill>
                  <a:latin typeface="Courier New" panose="02070309020205020404" pitchFamily="49" charset="0"/>
                </a:rPr>
                <a:t>-1.3930</a:t>
              </a:r>
              <a:r>
                <a:rPr lang="en-GB" sz="1400" dirty="0">
                  <a:solidFill>
                    <a:srgbClr val="060087"/>
                  </a:solidFill>
                  <a:latin typeface="Courier New" panose="02070309020205020404" pitchFamily="49" charset="0"/>
                </a:rPr>
                <a:t> </a:t>
              </a:r>
              <a:r>
                <a:rPr lang="en-GB" sz="1400" dirty="0">
                  <a:solidFill>
                    <a:srgbClr val="0B4213"/>
                  </a:solidFill>
                  <a:latin typeface="Courier New" panose="02070309020205020404" pitchFamily="49" charset="0"/>
                </a:rPr>
                <a:t>-0.3001</a:t>
              </a:r>
              <a:r>
                <a:rPr lang="en-GB" sz="1400" dirty="0">
                  <a:solidFill>
                    <a:srgbClr val="060087"/>
                  </a:solidFill>
                  <a:latin typeface="Courier New" panose="02070309020205020404" pitchFamily="49" charset="0"/>
                </a:rPr>
                <a:t>  </a:t>
              </a:r>
              <a:r>
                <a:rPr lang="en-GB" sz="1400" dirty="0">
                  <a:solidFill>
                    <a:srgbClr val="0B4213"/>
                  </a:solidFill>
                  <a:latin typeface="Courier New" panose="02070309020205020404" pitchFamily="49" charset="0"/>
                </a:rPr>
                <a:t>0.9302</a:t>
              </a:r>
              <a:r>
                <a:rPr lang="en-GB" sz="1400" dirty="0">
                  <a:solidFill>
                    <a:srgbClr val="060087"/>
                  </a:solidFill>
                  <a:latin typeface="Courier New" panose="02070309020205020404" pitchFamily="49" charset="0"/>
                </a:rPr>
                <a:t> </a:t>
              </a:r>
              <a:r>
                <a:rPr lang="en-GB" sz="1400" dirty="0">
                  <a:solidFill>
                    <a:srgbClr val="0B4213"/>
                  </a:solidFill>
                  <a:latin typeface="Courier New" panose="02070309020205020404" pitchFamily="49" charset="0"/>
                </a:rPr>
                <a:t>11.2329</a:t>
              </a:r>
              <a:r>
                <a:rPr lang="en-GB" sz="1400" dirty="0">
                  <a:solidFill>
                    <a:srgbClr val="060087"/>
                  </a:solidFill>
                  <a:latin typeface="Courier New" panose="02070309020205020404" pitchFamily="49" charset="0"/>
                </a:rPr>
                <a:t> </a:t>
              </a:r>
              <a:endParaRPr lang="en-GB" sz="1400" dirty="0">
                <a:solidFill>
                  <a:srgbClr val="0B4213"/>
                </a:solidFill>
                <a:latin typeface="Courier New" panose="02070309020205020404" pitchFamily="49" charset="0"/>
              </a:endParaRPr>
            </a:p>
            <a:p>
              <a:pPr>
                <a:lnSpc>
                  <a:spcPct val="100000"/>
                </a:lnSpc>
              </a:pPr>
              <a:r>
                <a:rPr lang="en-GB" sz="1400" dirty="0">
                  <a:solidFill>
                    <a:srgbClr val="000000"/>
                  </a:solidFill>
                  <a:latin typeface="Courier New" panose="02070309020205020404" pitchFamily="49" charset="0"/>
                </a:rPr>
                <a:t>Coefficients</a:t>
              </a:r>
              <a:r>
                <a:rPr lang="en-GB" sz="1400" dirty="0">
                  <a:solidFill>
                    <a:srgbClr val="060087"/>
                  </a:solidFill>
                  <a:latin typeface="Courier New" panose="02070309020205020404" pitchFamily="49" charset="0"/>
                </a:rPr>
                <a:t>:</a:t>
              </a:r>
              <a:endParaRPr lang="en-GB" sz="1400" dirty="0">
                <a:solidFill>
                  <a:srgbClr val="000000"/>
                </a:solidFill>
                <a:latin typeface="Courier New" panose="02070309020205020404" pitchFamily="49" charset="0"/>
              </a:endParaRPr>
            </a:p>
            <a:p>
              <a:pPr>
                <a:lnSpc>
                  <a:spcPct val="100000"/>
                </a:lnSpc>
              </a:pPr>
              <a:r>
                <a:rPr lang="en-GB" sz="1400" dirty="0">
                  <a:solidFill>
                    <a:srgbClr val="060087"/>
                  </a:solidFill>
                  <a:latin typeface="Courier New" panose="02070309020205020404" pitchFamily="49" charset="0"/>
                </a:rPr>
                <a:t>            </a:t>
              </a:r>
              <a:r>
                <a:rPr lang="en-GB" sz="1400" dirty="0">
                  <a:solidFill>
                    <a:srgbClr val="000000"/>
                  </a:solidFill>
                  <a:latin typeface="Courier New" panose="02070309020205020404" pitchFamily="49" charset="0"/>
                </a:rPr>
                <a:t>Estimate</a:t>
              </a:r>
              <a:r>
                <a:rPr lang="en-GB" sz="1400" dirty="0">
                  <a:solidFill>
                    <a:srgbClr val="060087"/>
                  </a:solidFill>
                  <a:latin typeface="Courier New" panose="02070309020205020404" pitchFamily="49" charset="0"/>
                </a:rPr>
                <a:t> </a:t>
              </a:r>
              <a:r>
                <a:rPr lang="en-GB" sz="1400" dirty="0">
                  <a:solidFill>
                    <a:srgbClr val="000000"/>
                  </a:solidFill>
                  <a:latin typeface="Courier New" panose="02070309020205020404" pitchFamily="49" charset="0"/>
                </a:rPr>
                <a:t>Std.</a:t>
              </a:r>
              <a:r>
                <a:rPr lang="en-GB" sz="1400" dirty="0">
                  <a:solidFill>
                    <a:srgbClr val="060087"/>
                  </a:solidFill>
                  <a:latin typeface="Courier New" panose="02070309020205020404" pitchFamily="49" charset="0"/>
                </a:rPr>
                <a:t> </a:t>
              </a:r>
              <a:r>
                <a:rPr lang="en-GB" sz="1400" dirty="0">
                  <a:solidFill>
                    <a:srgbClr val="000000"/>
                  </a:solidFill>
                  <a:latin typeface="Courier New" panose="02070309020205020404" pitchFamily="49" charset="0"/>
                </a:rPr>
                <a:t>Error</a:t>
              </a:r>
              <a:r>
                <a:rPr lang="en-GB" sz="1400" dirty="0">
                  <a:solidFill>
                    <a:srgbClr val="060087"/>
                  </a:solidFill>
                  <a:latin typeface="Courier New" panose="02070309020205020404" pitchFamily="49" charset="0"/>
                </a:rPr>
                <a:t> </a:t>
              </a:r>
              <a:r>
                <a:rPr lang="en-GB" sz="1400" dirty="0">
                  <a:solidFill>
                    <a:srgbClr val="000000"/>
                  </a:solidFill>
                  <a:latin typeface="Courier New" panose="02070309020205020404" pitchFamily="49" charset="0"/>
                </a:rPr>
                <a:t>t</a:t>
              </a:r>
              <a:r>
                <a:rPr lang="en-GB" sz="1400" dirty="0">
                  <a:solidFill>
                    <a:srgbClr val="060087"/>
                  </a:solidFill>
                  <a:latin typeface="Courier New" panose="02070309020205020404" pitchFamily="49" charset="0"/>
                </a:rPr>
                <a:t> </a:t>
              </a:r>
              <a:r>
                <a:rPr lang="en-GB" sz="1400" dirty="0">
                  <a:solidFill>
                    <a:srgbClr val="000000"/>
                  </a:solidFill>
                  <a:latin typeface="Courier New" panose="02070309020205020404" pitchFamily="49" charset="0"/>
                </a:rPr>
                <a:t>value</a:t>
              </a:r>
              <a:r>
                <a:rPr lang="en-GB" sz="1400" dirty="0">
                  <a:solidFill>
                    <a:srgbClr val="060087"/>
                  </a:solidFill>
                  <a:latin typeface="Courier New" panose="02070309020205020404" pitchFamily="49" charset="0"/>
                </a:rPr>
                <a:t> </a:t>
              </a:r>
              <a:r>
                <a:rPr lang="en-GB" sz="1400" dirty="0" err="1">
                  <a:solidFill>
                    <a:srgbClr val="060087"/>
                  </a:solidFill>
                  <a:latin typeface="Courier New" panose="02070309020205020404" pitchFamily="49" charset="0"/>
                </a:rPr>
                <a:t>Pr</a:t>
              </a:r>
              <a:r>
                <a:rPr lang="en-GB" sz="1400" dirty="0">
                  <a:solidFill>
                    <a:srgbClr val="060087"/>
                  </a:solidFill>
                  <a:latin typeface="Courier New" panose="02070309020205020404" pitchFamily="49" charset="0"/>
                </a:rPr>
                <a:t>(&gt;|</a:t>
              </a:r>
              <a:r>
                <a:rPr lang="en-GB" sz="1400" dirty="0">
                  <a:solidFill>
                    <a:srgbClr val="000000"/>
                  </a:solidFill>
                  <a:latin typeface="Courier New" panose="02070309020205020404" pitchFamily="49" charset="0"/>
                </a:rPr>
                <a:t>t</a:t>
              </a:r>
              <a:r>
                <a:rPr lang="en-GB" sz="1400" dirty="0">
                  <a:solidFill>
                    <a:srgbClr val="060087"/>
                  </a:solidFill>
                  <a:latin typeface="Courier New" panose="02070309020205020404" pitchFamily="49" charset="0"/>
                </a:rPr>
                <a:t>|)    </a:t>
              </a:r>
            </a:p>
            <a:p>
              <a:pPr>
                <a:lnSpc>
                  <a:spcPct val="100000"/>
                </a:lnSpc>
              </a:pPr>
              <a:r>
                <a:rPr lang="en-GB" sz="1400" dirty="0">
                  <a:solidFill>
                    <a:srgbClr val="060087"/>
                  </a:solidFill>
                  <a:latin typeface="Courier New" panose="02070309020205020404" pitchFamily="49" charset="0"/>
                </a:rPr>
                <a:t>(</a:t>
              </a:r>
              <a:r>
                <a:rPr lang="en-GB" sz="1400" dirty="0">
                  <a:solidFill>
                    <a:srgbClr val="000000"/>
                  </a:solidFill>
                  <a:latin typeface="Courier New" panose="02070309020205020404" pitchFamily="49" charset="0"/>
                </a:rPr>
                <a:t>Intercept</a:t>
              </a:r>
              <a:r>
                <a:rPr lang="en-GB" sz="1400" dirty="0">
                  <a:solidFill>
                    <a:srgbClr val="060087"/>
                  </a:solidFill>
                  <a:latin typeface="Courier New" panose="02070309020205020404" pitchFamily="49" charset="0"/>
                </a:rPr>
                <a:t>)   </a:t>
              </a:r>
              <a:r>
                <a:rPr lang="en-GB" sz="1400" dirty="0">
                  <a:solidFill>
                    <a:srgbClr val="0B4213"/>
                  </a:solidFill>
                  <a:latin typeface="Courier New" panose="02070309020205020404" pitchFamily="49" charset="0"/>
                </a:rPr>
                <a:t>8.9216</a:t>
              </a:r>
              <a:r>
                <a:rPr lang="en-GB" sz="1400" dirty="0">
                  <a:solidFill>
                    <a:srgbClr val="060087"/>
                  </a:solidFill>
                  <a:latin typeface="Courier New" panose="02070309020205020404" pitchFamily="49" charset="0"/>
                </a:rPr>
                <a:t>     </a:t>
              </a:r>
              <a:r>
                <a:rPr lang="en-GB" sz="1400" dirty="0">
                  <a:solidFill>
                    <a:srgbClr val="0B4213"/>
                  </a:solidFill>
                  <a:latin typeface="Courier New" panose="02070309020205020404" pitchFamily="49" charset="0"/>
                </a:rPr>
                <a:t>0.7049</a:t>
              </a:r>
              <a:r>
                <a:rPr lang="en-GB" sz="1400" dirty="0">
                  <a:solidFill>
                    <a:srgbClr val="060087"/>
                  </a:solidFill>
                  <a:latin typeface="Courier New" panose="02070309020205020404" pitchFamily="49" charset="0"/>
                </a:rPr>
                <a:t>  </a:t>
              </a:r>
              <a:r>
                <a:rPr lang="en-GB" sz="1400" dirty="0">
                  <a:solidFill>
                    <a:srgbClr val="0B4213"/>
                  </a:solidFill>
                  <a:latin typeface="Courier New" panose="02070309020205020404" pitchFamily="49" charset="0"/>
                </a:rPr>
                <a:t>12.657</a:t>
              </a:r>
              <a:r>
                <a:rPr lang="en-GB" sz="1400" dirty="0">
                  <a:solidFill>
                    <a:srgbClr val="060087"/>
                  </a:solidFill>
                  <a:latin typeface="Courier New" panose="02070309020205020404" pitchFamily="49" charset="0"/>
                </a:rPr>
                <a:t> </a:t>
              </a:r>
              <a:r>
                <a:rPr lang="en-GB" sz="1400" dirty="0">
                  <a:solidFill>
                    <a:srgbClr val="0B4213"/>
                  </a:solidFill>
                  <a:latin typeface="Courier New" panose="02070309020205020404" pitchFamily="49" charset="0"/>
                </a:rPr>
                <a:t>9.50e-16</a:t>
              </a:r>
              <a:r>
                <a:rPr lang="en-GB" sz="1400" dirty="0">
                  <a:solidFill>
                    <a:srgbClr val="060087"/>
                  </a:solidFill>
                  <a:latin typeface="Courier New" panose="02070309020205020404" pitchFamily="49" charset="0"/>
                </a:rPr>
                <a:t> ***</a:t>
              </a:r>
              <a:endParaRPr lang="en-GB" sz="1400" dirty="0">
                <a:solidFill>
                  <a:srgbClr val="0B4213"/>
                </a:solidFill>
                <a:latin typeface="Courier New" panose="02070309020205020404" pitchFamily="49" charset="0"/>
              </a:endParaRPr>
            </a:p>
            <a:p>
              <a:pPr>
                <a:lnSpc>
                  <a:spcPct val="100000"/>
                </a:lnSpc>
              </a:pPr>
              <a:r>
                <a:rPr lang="en-GB" sz="1400" dirty="0">
                  <a:solidFill>
                    <a:srgbClr val="000000"/>
                  </a:solidFill>
                  <a:latin typeface="Courier New" panose="02070309020205020404" pitchFamily="49" charset="0"/>
                </a:rPr>
                <a:t>NAP</a:t>
              </a:r>
              <a:r>
                <a:rPr lang="en-GB" sz="1400" dirty="0">
                  <a:solidFill>
                    <a:srgbClr val="060087"/>
                  </a:solidFill>
                  <a:latin typeface="Courier New" panose="02070309020205020404" pitchFamily="49" charset="0"/>
                </a:rPr>
                <a:t>          </a:t>
              </a:r>
              <a:r>
                <a:rPr lang="en-GB" sz="1400" dirty="0">
                  <a:solidFill>
                    <a:srgbClr val="0B4213"/>
                  </a:solidFill>
                  <a:latin typeface="Courier New" panose="02070309020205020404" pitchFamily="49" charset="0"/>
                </a:rPr>
                <a:t>-3.6689</a:t>
              </a:r>
              <a:r>
                <a:rPr lang="en-GB" sz="1400" dirty="0">
                  <a:solidFill>
                    <a:srgbClr val="060087"/>
                  </a:solidFill>
                  <a:latin typeface="Courier New" panose="02070309020205020404" pitchFamily="49" charset="0"/>
                </a:rPr>
                <a:t>     </a:t>
              </a:r>
              <a:r>
                <a:rPr lang="en-GB" sz="1400" dirty="0">
                  <a:solidFill>
                    <a:srgbClr val="0B4213"/>
                  </a:solidFill>
                  <a:latin typeface="Courier New" panose="02070309020205020404" pitchFamily="49" charset="0"/>
                </a:rPr>
                <a:t>0.6806</a:t>
              </a:r>
              <a:r>
                <a:rPr lang="en-GB" sz="1400" dirty="0">
                  <a:solidFill>
                    <a:srgbClr val="060087"/>
                  </a:solidFill>
                  <a:latin typeface="Courier New" panose="02070309020205020404" pitchFamily="49" charset="0"/>
                </a:rPr>
                <a:t>  </a:t>
              </a:r>
              <a:r>
                <a:rPr lang="en-GB" sz="1400" dirty="0">
                  <a:solidFill>
                    <a:srgbClr val="0B4213"/>
                  </a:solidFill>
                  <a:latin typeface="Courier New" panose="02070309020205020404" pitchFamily="49" charset="0"/>
                </a:rPr>
                <a:t>-5.391</a:t>
              </a:r>
              <a:r>
                <a:rPr lang="en-GB" sz="1400" dirty="0">
                  <a:solidFill>
                    <a:srgbClr val="060087"/>
                  </a:solidFill>
                  <a:latin typeface="Courier New" panose="02070309020205020404" pitchFamily="49" charset="0"/>
                </a:rPr>
                <a:t> </a:t>
              </a:r>
              <a:r>
                <a:rPr lang="en-GB" sz="1400" dirty="0">
                  <a:solidFill>
                    <a:srgbClr val="0B4213"/>
                  </a:solidFill>
                  <a:latin typeface="Courier New" panose="02070309020205020404" pitchFamily="49" charset="0"/>
                </a:rPr>
                <a:t>3.17e-06</a:t>
              </a:r>
              <a:r>
                <a:rPr lang="en-GB" sz="1400" dirty="0">
                  <a:solidFill>
                    <a:srgbClr val="060087"/>
                  </a:solidFill>
                  <a:latin typeface="Courier New" panose="02070309020205020404" pitchFamily="49" charset="0"/>
                </a:rPr>
                <a:t> ***</a:t>
              </a:r>
              <a:endParaRPr lang="en-GB" sz="1400" dirty="0">
                <a:solidFill>
                  <a:srgbClr val="0B4213"/>
                </a:solidFill>
                <a:latin typeface="Courier New" panose="02070309020205020404" pitchFamily="49" charset="0"/>
              </a:endParaRPr>
            </a:p>
            <a:p>
              <a:pPr>
                <a:lnSpc>
                  <a:spcPct val="100000"/>
                </a:lnSpc>
              </a:pPr>
              <a:r>
                <a:rPr lang="en-GB" sz="1400" dirty="0">
                  <a:solidFill>
                    <a:srgbClr val="000000"/>
                  </a:solidFill>
                  <a:latin typeface="Courier New" panose="02070309020205020404" pitchFamily="49" charset="0"/>
                </a:rPr>
                <a:t>fExp11</a:t>
              </a:r>
              <a:r>
                <a:rPr lang="en-GB" sz="1400" dirty="0">
                  <a:solidFill>
                    <a:srgbClr val="060087"/>
                  </a:solidFill>
                  <a:latin typeface="Courier New" panose="02070309020205020404" pitchFamily="49" charset="0"/>
                </a:rPr>
                <a:t>       </a:t>
              </a:r>
              <a:r>
                <a:rPr lang="en-GB" sz="1400" dirty="0">
                  <a:solidFill>
                    <a:srgbClr val="0B4213"/>
                  </a:solidFill>
                  <a:latin typeface="Courier New" panose="02070309020205020404" pitchFamily="49" charset="0"/>
                </a:rPr>
                <a:t>-5.3043</a:t>
              </a:r>
              <a:r>
                <a:rPr lang="en-GB" sz="1400" dirty="0">
                  <a:solidFill>
                    <a:srgbClr val="060087"/>
                  </a:solidFill>
                  <a:latin typeface="Courier New" panose="02070309020205020404" pitchFamily="49" charset="0"/>
                </a:rPr>
                <a:t>     </a:t>
              </a:r>
              <a:r>
                <a:rPr lang="en-GB" sz="1400" dirty="0">
                  <a:solidFill>
                    <a:srgbClr val="0B4213"/>
                  </a:solidFill>
                  <a:latin typeface="Courier New" panose="02070309020205020404" pitchFamily="49" charset="0"/>
                </a:rPr>
                <a:t>1.0827</a:t>
              </a:r>
              <a:r>
                <a:rPr lang="en-GB" sz="1400" dirty="0">
                  <a:solidFill>
                    <a:srgbClr val="060087"/>
                  </a:solidFill>
                  <a:latin typeface="Courier New" panose="02070309020205020404" pitchFamily="49" charset="0"/>
                </a:rPr>
                <a:t>  </a:t>
              </a:r>
              <a:r>
                <a:rPr lang="en-GB" sz="1400" dirty="0">
                  <a:solidFill>
                    <a:srgbClr val="0B4213"/>
                  </a:solidFill>
                  <a:latin typeface="Courier New" panose="02070309020205020404" pitchFamily="49" charset="0"/>
                </a:rPr>
                <a:t>-4.899</a:t>
              </a:r>
              <a:r>
                <a:rPr lang="en-GB" sz="1400" dirty="0">
                  <a:solidFill>
                    <a:srgbClr val="060087"/>
                  </a:solidFill>
                  <a:latin typeface="Courier New" panose="02070309020205020404" pitchFamily="49" charset="0"/>
                </a:rPr>
                <a:t> </a:t>
              </a:r>
              <a:r>
                <a:rPr lang="en-GB" sz="1400" dirty="0">
                  <a:solidFill>
                    <a:srgbClr val="0B4213"/>
                  </a:solidFill>
                  <a:latin typeface="Courier New" panose="02070309020205020404" pitchFamily="49" charset="0"/>
                </a:rPr>
                <a:t>1.55e-05</a:t>
              </a:r>
              <a:r>
                <a:rPr lang="en-GB" sz="1400" dirty="0">
                  <a:solidFill>
                    <a:srgbClr val="060087"/>
                  </a:solidFill>
                  <a:latin typeface="Courier New" panose="02070309020205020404" pitchFamily="49" charset="0"/>
                </a:rPr>
                <a:t> ***</a:t>
              </a:r>
              <a:endParaRPr lang="en-GB" sz="1400" dirty="0">
                <a:solidFill>
                  <a:srgbClr val="0B4213"/>
                </a:solidFill>
                <a:latin typeface="Courier New" panose="02070309020205020404" pitchFamily="49" charset="0"/>
              </a:endParaRPr>
            </a:p>
            <a:p>
              <a:pPr>
                <a:lnSpc>
                  <a:spcPct val="100000"/>
                </a:lnSpc>
              </a:pPr>
              <a:r>
                <a:rPr lang="en-GB" sz="1400" dirty="0">
                  <a:solidFill>
                    <a:srgbClr val="000000"/>
                  </a:solidFill>
                  <a:latin typeface="Courier New" panose="02070309020205020404" pitchFamily="49" charset="0"/>
                </a:rPr>
                <a:t>NAP</a:t>
              </a:r>
              <a:r>
                <a:rPr lang="en-GB" sz="1400" dirty="0">
                  <a:solidFill>
                    <a:srgbClr val="060087"/>
                  </a:solidFill>
                  <a:latin typeface="Courier New" panose="02070309020205020404" pitchFamily="49" charset="0"/>
                </a:rPr>
                <a:t>:</a:t>
              </a:r>
              <a:r>
                <a:rPr lang="en-GB" sz="1400" dirty="0">
                  <a:solidFill>
                    <a:srgbClr val="000000"/>
                  </a:solidFill>
                  <a:latin typeface="Courier New" panose="02070309020205020404" pitchFamily="49" charset="0"/>
                </a:rPr>
                <a:t>fExp11</a:t>
              </a:r>
              <a:r>
                <a:rPr lang="en-GB" sz="1400" dirty="0">
                  <a:solidFill>
                    <a:srgbClr val="060087"/>
                  </a:solidFill>
                  <a:latin typeface="Courier New" panose="02070309020205020404" pitchFamily="49" charset="0"/>
                </a:rPr>
                <a:t>    </a:t>
              </a:r>
              <a:r>
                <a:rPr lang="en-GB" sz="1400" dirty="0">
                  <a:solidFill>
                    <a:srgbClr val="0B4213"/>
                  </a:solidFill>
                  <a:latin typeface="Courier New" panose="02070309020205020404" pitchFamily="49" charset="0"/>
                </a:rPr>
                <a:t>2.1771</a:t>
              </a:r>
              <a:r>
                <a:rPr lang="en-GB" sz="1400" dirty="0">
                  <a:solidFill>
                    <a:srgbClr val="060087"/>
                  </a:solidFill>
                  <a:latin typeface="Courier New" panose="02070309020205020404" pitchFamily="49" charset="0"/>
                </a:rPr>
                <a:t>     </a:t>
              </a:r>
              <a:r>
                <a:rPr lang="en-GB" sz="1400" dirty="0">
                  <a:solidFill>
                    <a:srgbClr val="0B4213"/>
                  </a:solidFill>
                  <a:latin typeface="Courier New" panose="02070309020205020404" pitchFamily="49" charset="0"/>
                </a:rPr>
                <a:t>1.0362</a:t>
              </a:r>
              <a:r>
                <a:rPr lang="en-GB" sz="1400" dirty="0">
                  <a:solidFill>
                    <a:srgbClr val="060087"/>
                  </a:solidFill>
                  <a:latin typeface="Courier New" panose="02070309020205020404" pitchFamily="49" charset="0"/>
                </a:rPr>
                <a:t>   </a:t>
              </a:r>
              <a:r>
                <a:rPr lang="en-GB" sz="1400" dirty="0">
                  <a:solidFill>
                    <a:srgbClr val="0B4213"/>
                  </a:solidFill>
                  <a:latin typeface="Courier New" panose="02070309020205020404" pitchFamily="49" charset="0"/>
                </a:rPr>
                <a:t>2.101</a:t>
              </a:r>
              <a:r>
                <a:rPr lang="en-GB" sz="1400" dirty="0">
                  <a:solidFill>
                    <a:srgbClr val="060087"/>
                  </a:solidFill>
                  <a:latin typeface="Courier New" panose="02070309020205020404" pitchFamily="49" charset="0"/>
                </a:rPr>
                <a:t>   </a:t>
              </a:r>
              <a:r>
                <a:rPr lang="en-GB" sz="1400" dirty="0">
                  <a:solidFill>
                    <a:srgbClr val="0B4213"/>
                  </a:solidFill>
                  <a:latin typeface="Courier New" panose="02070309020205020404" pitchFamily="49" charset="0"/>
                </a:rPr>
                <a:t>0.0418</a:t>
              </a:r>
              <a:r>
                <a:rPr lang="en-GB" sz="1400" dirty="0">
                  <a:solidFill>
                    <a:srgbClr val="060087"/>
                  </a:solidFill>
                  <a:latin typeface="Courier New" panose="02070309020205020404" pitchFamily="49" charset="0"/>
                </a:rPr>
                <a:t> *  </a:t>
              </a:r>
              <a:endParaRPr lang="en-GB" sz="1400" dirty="0">
                <a:solidFill>
                  <a:srgbClr val="0B4213"/>
                </a:solidFill>
                <a:latin typeface="Courier New" panose="02070309020205020404" pitchFamily="49" charset="0"/>
              </a:endParaRPr>
            </a:p>
            <a:p>
              <a:pPr>
                <a:lnSpc>
                  <a:spcPct val="100000"/>
                </a:lnSpc>
              </a:pPr>
              <a:r>
                <a:rPr lang="en-GB" sz="1400" dirty="0">
                  <a:solidFill>
                    <a:srgbClr val="060087"/>
                  </a:solidFill>
                  <a:latin typeface="Courier New" panose="02070309020205020404" pitchFamily="49" charset="0"/>
                </a:rPr>
                <a:t>---</a:t>
              </a:r>
            </a:p>
            <a:p>
              <a:pPr>
                <a:lnSpc>
                  <a:spcPct val="100000"/>
                </a:lnSpc>
              </a:pPr>
              <a:r>
                <a:rPr lang="en-GB" sz="1400" dirty="0" err="1">
                  <a:solidFill>
                    <a:srgbClr val="000000"/>
                  </a:solidFill>
                  <a:latin typeface="Courier New" panose="02070309020205020404" pitchFamily="49" charset="0"/>
                </a:rPr>
                <a:t>Signif</a:t>
              </a:r>
              <a:r>
                <a:rPr lang="en-GB" sz="1400" dirty="0">
                  <a:solidFill>
                    <a:srgbClr val="000000"/>
                  </a:solidFill>
                  <a:latin typeface="Courier New" panose="02070309020205020404" pitchFamily="49" charset="0"/>
                </a:rPr>
                <a:t>.</a:t>
              </a:r>
              <a:r>
                <a:rPr lang="en-GB" sz="1400" dirty="0">
                  <a:solidFill>
                    <a:srgbClr val="060087"/>
                  </a:solidFill>
                  <a:latin typeface="Courier New" panose="02070309020205020404" pitchFamily="49" charset="0"/>
                </a:rPr>
                <a:t> </a:t>
              </a:r>
              <a:r>
                <a:rPr lang="en-GB" sz="1400" dirty="0">
                  <a:solidFill>
                    <a:srgbClr val="000000"/>
                  </a:solidFill>
                  <a:latin typeface="Courier New" panose="02070309020205020404" pitchFamily="49" charset="0"/>
                </a:rPr>
                <a:t>codes</a:t>
              </a:r>
              <a:r>
                <a:rPr lang="en-GB" sz="1400" dirty="0">
                  <a:solidFill>
                    <a:srgbClr val="060087"/>
                  </a:solidFill>
                  <a:latin typeface="Courier New" panose="02070309020205020404" pitchFamily="49" charset="0"/>
                </a:rPr>
                <a:t>:  </a:t>
              </a:r>
              <a:r>
                <a:rPr lang="en-GB" sz="1400" dirty="0">
                  <a:solidFill>
                    <a:srgbClr val="0B4213"/>
                  </a:solidFill>
                  <a:latin typeface="Courier New" panose="02070309020205020404" pitchFamily="49" charset="0"/>
                </a:rPr>
                <a:t>0</a:t>
              </a:r>
              <a:r>
                <a:rPr lang="en-GB" sz="1400" dirty="0">
                  <a:solidFill>
                    <a:srgbClr val="060087"/>
                  </a:solidFill>
                  <a:latin typeface="Courier New" panose="02070309020205020404" pitchFamily="49" charset="0"/>
                </a:rPr>
                <a:t> </a:t>
              </a:r>
              <a:r>
                <a:rPr lang="en-GB" sz="1400" dirty="0">
                  <a:solidFill>
                    <a:srgbClr val="000000"/>
                  </a:solidFill>
                  <a:latin typeface="Courier New" panose="02070309020205020404" pitchFamily="49" charset="0"/>
                </a:rPr>
                <a:t>‘</a:t>
              </a:r>
              <a:r>
                <a:rPr lang="en-GB" sz="1400" dirty="0">
                  <a:solidFill>
                    <a:srgbClr val="060087"/>
                  </a:solidFill>
                  <a:latin typeface="Courier New" panose="02070309020205020404" pitchFamily="49" charset="0"/>
                </a:rPr>
                <a:t>***</a:t>
              </a:r>
              <a:r>
                <a:rPr lang="en-GB" sz="1400" dirty="0">
                  <a:solidFill>
                    <a:srgbClr val="000000"/>
                  </a:solidFill>
                  <a:latin typeface="Courier New" panose="02070309020205020404" pitchFamily="49" charset="0"/>
                </a:rPr>
                <a:t>’</a:t>
              </a:r>
              <a:r>
                <a:rPr lang="en-GB" sz="1400" dirty="0">
                  <a:solidFill>
                    <a:srgbClr val="060087"/>
                  </a:solidFill>
                  <a:latin typeface="Courier New" panose="02070309020205020404" pitchFamily="49" charset="0"/>
                </a:rPr>
                <a:t> </a:t>
              </a:r>
              <a:r>
                <a:rPr lang="en-GB" sz="1400" dirty="0">
                  <a:solidFill>
                    <a:srgbClr val="0B4213"/>
                  </a:solidFill>
                  <a:latin typeface="Courier New" panose="02070309020205020404" pitchFamily="49" charset="0"/>
                </a:rPr>
                <a:t>0.001</a:t>
              </a:r>
              <a:r>
                <a:rPr lang="en-GB" sz="1400" dirty="0">
                  <a:solidFill>
                    <a:srgbClr val="060087"/>
                  </a:solidFill>
                  <a:latin typeface="Courier New" panose="02070309020205020404" pitchFamily="49" charset="0"/>
                </a:rPr>
                <a:t> </a:t>
              </a:r>
              <a:r>
                <a:rPr lang="en-GB" sz="1400" dirty="0">
                  <a:solidFill>
                    <a:srgbClr val="000000"/>
                  </a:solidFill>
                  <a:latin typeface="Courier New" panose="02070309020205020404" pitchFamily="49" charset="0"/>
                </a:rPr>
                <a:t>‘</a:t>
              </a:r>
              <a:r>
                <a:rPr lang="en-GB" sz="1400" dirty="0">
                  <a:solidFill>
                    <a:srgbClr val="060087"/>
                  </a:solidFill>
                  <a:latin typeface="Courier New" panose="02070309020205020404" pitchFamily="49" charset="0"/>
                </a:rPr>
                <a:t>**</a:t>
              </a:r>
              <a:r>
                <a:rPr lang="en-GB" sz="1400" dirty="0">
                  <a:solidFill>
                    <a:srgbClr val="000000"/>
                  </a:solidFill>
                  <a:latin typeface="Courier New" panose="02070309020205020404" pitchFamily="49" charset="0"/>
                </a:rPr>
                <a:t>’</a:t>
              </a:r>
              <a:r>
                <a:rPr lang="en-GB" sz="1400" dirty="0">
                  <a:solidFill>
                    <a:srgbClr val="060087"/>
                  </a:solidFill>
                  <a:latin typeface="Courier New" panose="02070309020205020404" pitchFamily="49" charset="0"/>
                </a:rPr>
                <a:t> </a:t>
              </a:r>
              <a:r>
                <a:rPr lang="en-GB" sz="1400" dirty="0">
                  <a:solidFill>
                    <a:srgbClr val="0B4213"/>
                  </a:solidFill>
                  <a:latin typeface="Courier New" panose="02070309020205020404" pitchFamily="49" charset="0"/>
                </a:rPr>
                <a:t>0.01</a:t>
              </a:r>
              <a:r>
                <a:rPr lang="en-GB" sz="1400" dirty="0">
                  <a:solidFill>
                    <a:srgbClr val="060087"/>
                  </a:solidFill>
                  <a:latin typeface="Courier New" panose="02070309020205020404" pitchFamily="49" charset="0"/>
                </a:rPr>
                <a:t> </a:t>
              </a:r>
              <a:r>
                <a:rPr lang="en-GB" sz="1400" dirty="0">
                  <a:solidFill>
                    <a:srgbClr val="000000"/>
                  </a:solidFill>
                  <a:latin typeface="Courier New" panose="02070309020205020404" pitchFamily="49" charset="0"/>
                </a:rPr>
                <a:t>‘</a:t>
              </a:r>
              <a:r>
                <a:rPr lang="en-GB" sz="1400" dirty="0">
                  <a:solidFill>
                    <a:srgbClr val="060087"/>
                  </a:solidFill>
                  <a:latin typeface="Courier New" panose="02070309020205020404" pitchFamily="49" charset="0"/>
                </a:rPr>
                <a:t>*</a:t>
              </a:r>
              <a:r>
                <a:rPr lang="en-GB" sz="1400" dirty="0">
                  <a:solidFill>
                    <a:srgbClr val="000000"/>
                  </a:solidFill>
                  <a:latin typeface="Courier New" panose="02070309020205020404" pitchFamily="49" charset="0"/>
                </a:rPr>
                <a:t>’</a:t>
              </a:r>
              <a:r>
                <a:rPr lang="en-GB" sz="1400" dirty="0">
                  <a:solidFill>
                    <a:srgbClr val="060087"/>
                  </a:solidFill>
                  <a:latin typeface="Courier New" panose="02070309020205020404" pitchFamily="49" charset="0"/>
                </a:rPr>
                <a:t> </a:t>
              </a:r>
              <a:r>
                <a:rPr lang="en-GB" sz="1400" dirty="0">
                  <a:solidFill>
                    <a:srgbClr val="0B4213"/>
                  </a:solidFill>
                  <a:latin typeface="Courier New" panose="02070309020205020404" pitchFamily="49" charset="0"/>
                </a:rPr>
                <a:t>0.05</a:t>
              </a:r>
              <a:r>
                <a:rPr lang="en-GB" sz="1400" dirty="0">
                  <a:solidFill>
                    <a:srgbClr val="060087"/>
                  </a:solidFill>
                  <a:latin typeface="Courier New" panose="02070309020205020404" pitchFamily="49" charset="0"/>
                </a:rPr>
                <a:t> </a:t>
              </a:r>
              <a:r>
                <a:rPr lang="en-GB" sz="1400" dirty="0">
                  <a:solidFill>
                    <a:srgbClr val="000000"/>
                  </a:solidFill>
                  <a:latin typeface="Courier New" panose="02070309020205020404" pitchFamily="49" charset="0"/>
                </a:rPr>
                <a:t>‘.’</a:t>
              </a:r>
              <a:r>
                <a:rPr lang="en-GB" sz="1400" dirty="0">
                  <a:solidFill>
                    <a:srgbClr val="060087"/>
                  </a:solidFill>
                  <a:latin typeface="Courier New" panose="02070309020205020404" pitchFamily="49" charset="0"/>
                </a:rPr>
                <a:t> </a:t>
              </a:r>
              <a:r>
                <a:rPr lang="en-GB" sz="1400" dirty="0">
                  <a:solidFill>
                    <a:srgbClr val="0B4213"/>
                  </a:solidFill>
                  <a:latin typeface="Courier New" panose="02070309020205020404" pitchFamily="49" charset="0"/>
                </a:rPr>
                <a:t>0.1</a:t>
              </a:r>
              <a:r>
                <a:rPr lang="en-GB" sz="1400" dirty="0">
                  <a:solidFill>
                    <a:srgbClr val="060087"/>
                  </a:solidFill>
                  <a:latin typeface="Courier New" panose="02070309020205020404" pitchFamily="49" charset="0"/>
                </a:rPr>
                <a:t> </a:t>
              </a:r>
              <a:r>
                <a:rPr lang="en-GB" sz="1400" dirty="0">
                  <a:solidFill>
                    <a:srgbClr val="000000"/>
                  </a:solidFill>
                  <a:latin typeface="Courier New" panose="02070309020205020404" pitchFamily="49" charset="0"/>
                </a:rPr>
                <a:t>‘</a:t>
              </a:r>
              <a:r>
                <a:rPr lang="en-GB" sz="1400" dirty="0">
                  <a:solidFill>
                    <a:srgbClr val="060087"/>
                  </a:solidFill>
                  <a:latin typeface="Courier New" panose="02070309020205020404" pitchFamily="49" charset="0"/>
                </a:rPr>
                <a:t> </a:t>
              </a:r>
              <a:r>
                <a:rPr lang="en-GB" sz="1400" dirty="0">
                  <a:solidFill>
                    <a:srgbClr val="000000"/>
                  </a:solidFill>
                  <a:latin typeface="Courier New" panose="02070309020205020404" pitchFamily="49" charset="0"/>
                </a:rPr>
                <a:t>’</a:t>
              </a:r>
              <a:r>
                <a:rPr lang="en-GB" sz="1400" dirty="0">
                  <a:solidFill>
                    <a:srgbClr val="060087"/>
                  </a:solidFill>
                  <a:latin typeface="Courier New" panose="02070309020205020404" pitchFamily="49" charset="0"/>
                </a:rPr>
                <a:t> </a:t>
              </a:r>
              <a:r>
                <a:rPr lang="en-GB" sz="1400" dirty="0">
                  <a:solidFill>
                    <a:srgbClr val="0B4213"/>
                  </a:solidFill>
                  <a:latin typeface="Courier New" panose="02070309020205020404" pitchFamily="49" charset="0"/>
                </a:rPr>
                <a:t>1</a:t>
              </a:r>
              <a:endParaRPr lang="en-GB" sz="1400" dirty="0">
                <a:solidFill>
                  <a:srgbClr val="000000"/>
                </a:solidFill>
                <a:latin typeface="Courier New" panose="02070309020205020404" pitchFamily="49" charset="0"/>
              </a:endParaRPr>
            </a:p>
            <a:p>
              <a:pPr>
                <a:lnSpc>
                  <a:spcPct val="100000"/>
                </a:lnSpc>
              </a:pPr>
              <a:r>
                <a:rPr lang="en-GB" sz="1400" dirty="0">
                  <a:solidFill>
                    <a:srgbClr val="000000"/>
                  </a:solidFill>
                  <a:latin typeface="Courier New" panose="02070309020205020404" pitchFamily="49" charset="0"/>
                </a:rPr>
                <a:t>Residual</a:t>
              </a:r>
              <a:r>
                <a:rPr lang="en-GB" sz="1400" dirty="0">
                  <a:solidFill>
                    <a:srgbClr val="060087"/>
                  </a:solidFill>
                  <a:latin typeface="Courier New" panose="02070309020205020404" pitchFamily="49" charset="0"/>
                </a:rPr>
                <a:t> </a:t>
              </a:r>
              <a:r>
                <a:rPr lang="en-GB" sz="1400" dirty="0">
                  <a:solidFill>
                    <a:srgbClr val="000000"/>
                  </a:solidFill>
                  <a:latin typeface="Courier New" panose="02070309020205020404" pitchFamily="49" charset="0"/>
                </a:rPr>
                <a:t>standard</a:t>
              </a:r>
              <a:r>
                <a:rPr lang="en-GB" sz="1400" dirty="0">
                  <a:solidFill>
                    <a:srgbClr val="060087"/>
                  </a:solidFill>
                  <a:latin typeface="Courier New" panose="02070309020205020404" pitchFamily="49" charset="0"/>
                </a:rPr>
                <a:t> </a:t>
              </a:r>
              <a:r>
                <a:rPr lang="en-GB" sz="1400" dirty="0">
                  <a:solidFill>
                    <a:srgbClr val="000000"/>
                  </a:solidFill>
                  <a:latin typeface="Courier New" panose="02070309020205020404" pitchFamily="49" charset="0"/>
                </a:rPr>
                <a:t>error</a:t>
              </a:r>
              <a:r>
                <a:rPr lang="en-GB" sz="1400" dirty="0">
                  <a:solidFill>
                    <a:srgbClr val="060087"/>
                  </a:solidFill>
                  <a:latin typeface="Courier New" panose="02070309020205020404" pitchFamily="49" charset="0"/>
                </a:rPr>
                <a:t>: </a:t>
              </a:r>
              <a:r>
                <a:rPr lang="en-GB" sz="1400" dirty="0">
                  <a:solidFill>
                    <a:srgbClr val="0B4213"/>
                  </a:solidFill>
                  <a:latin typeface="Courier New" panose="02070309020205020404" pitchFamily="49" charset="0"/>
                </a:rPr>
                <a:t>3.379</a:t>
              </a:r>
              <a:r>
                <a:rPr lang="en-GB" sz="1400" dirty="0">
                  <a:solidFill>
                    <a:srgbClr val="060087"/>
                  </a:solidFill>
                  <a:latin typeface="Courier New" panose="02070309020205020404" pitchFamily="49" charset="0"/>
                </a:rPr>
                <a:t> </a:t>
              </a:r>
              <a:r>
                <a:rPr lang="en-GB" sz="1400" dirty="0">
                  <a:solidFill>
                    <a:srgbClr val="000000"/>
                  </a:solidFill>
                  <a:latin typeface="Courier New" panose="02070309020205020404" pitchFamily="49" charset="0"/>
                </a:rPr>
                <a:t>on</a:t>
              </a:r>
              <a:r>
                <a:rPr lang="en-GB" sz="1400" dirty="0">
                  <a:solidFill>
                    <a:srgbClr val="060087"/>
                  </a:solidFill>
                  <a:latin typeface="Courier New" panose="02070309020205020404" pitchFamily="49" charset="0"/>
                </a:rPr>
                <a:t> </a:t>
              </a:r>
              <a:r>
                <a:rPr lang="en-GB" sz="1400" dirty="0">
                  <a:solidFill>
                    <a:srgbClr val="0B4213"/>
                  </a:solidFill>
                  <a:latin typeface="Courier New" panose="02070309020205020404" pitchFamily="49" charset="0"/>
                </a:rPr>
                <a:t>41</a:t>
              </a:r>
              <a:r>
                <a:rPr lang="en-GB" sz="1400" dirty="0">
                  <a:solidFill>
                    <a:srgbClr val="060087"/>
                  </a:solidFill>
                  <a:latin typeface="Courier New" panose="02070309020205020404" pitchFamily="49" charset="0"/>
                </a:rPr>
                <a:t> </a:t>
              </a:r>
              <a:r>
                <a:rPr lang="en-GB" sz="1400" dirty="0">
                  <a:solidFill>
                    <a:srgbClr val="000000"/>
                  </a:solidFill>
                  <a:latin typeface="Courier New" panose="02070309020205020404" pitchFamily="49" charset="0"/>
                </a:rPr>
                <a:t>degrees</a:t>
              </a:r>
              <a:r>
                <a:rPr lang="en-GB" sz="1400" dirty="0">
                  <a:solidFill>
                    <a:srgbClr val="060087"/>
                  </a:solidFill>
                  <a:latin typeface="Courier New" panose="02070309020205020404" pitchFamily="49" charset="0"/>
                </a:rPr>
                <a:t> </a:t>
              </a:r>
              <a:r>
                <a:rPr lang="en-GB" sz="1400" dirty="0">
                  <a:solidFill>
                    <a:srgbClr val="000000"/>
                  </a:solidFill>
                  <a:latin typeface="Courier New" panose="02070309020205020404" pitchFamily="49" charset="0"/>
                </a:rPr>
                <a:t>of</a:t>
              </a:r>
              <a:r>
                <a:rPr lang="en-GB" sz="1400" dirty="0">
                  <a:solidFill>
                    <a:srgbClr val="060087"/>
                  </a:solidFill>
                  <a:latin typeface="Courier New" panose="02070309020205020404" pitchFamily="49" charset="0"/>
                </a:rPr>
                <a:t> </a:t>
              </a:r>
              <a:r>
                <a:rPr lang="en-GB" sz="1400" dirty="0">
                  <a:solidFill>
                    <a:srgbClr val="000000"/>
                  </a:solidFill>
                  <a:latin typeface="Courier New" panose="02070309020205020404" pitchFamily="49" charset="0"/>
                </a:rPr>
                <a:t>freedom</a:t>
              </a:r>
            </a:p>
            <a:p>
              <a:pPr>
                <a:lnSpc>
                  <a:spcPct val="100000"/>
                </a:lnSpc>
              </a:pPr>
              <a:r>
                <a:rPr lang="en-GB" sz="1400" dirty="0">
                  <a:solidFill>
                    <a:srgbClr val="000000"/>
                  </a:solidFill>
                  <a:latin typeface="Courier New" panose="02070309020205020404" pitchFamily="49" charset="0"/>
                </a:rPr>
                <a:t>Multiple</a:t>
              </a:r>
              <a:r>
                <a:rPr lang="en-GB" sz="1400" dirty="0">
                  <a:solidFill>
                    <a:srgbClr val="060087"/>
                  </a:solidFill>
                  <a:latin typeface="Courier New" panose="02070309020205020404" pitchFamily="49" charset="0"/>
                </a:rPr>
                <a:t> </a:t>
              </a:r>
              <a:r>
                <a:rPr lang="en-GB" sz="1400" dirty="0">
                  <a:solidFill>
                    <a:srgbClr val="000000"/>
                  </a:solidFill>
                  <a:latin typeface="Courier New" panose="02070309020205020404" pitchFamily="49" charset="0"/>
                </a:rPr>
                <a:t>R</a:t>
              </a:r>
              <a:r>
                <a:rPr lang="en-GB" sz="1400" dirty="0">
                  <a:solidFill>
                    <a:srgbClr val="060087"/>
                  </a:solidFill>
                  <a:latin typeface="Courier New" panose="02070309020205020404" pitchFamily="49" charset="0"/>
                </a:rPr>
                <a:t>-</a:t>
              </a:r>
              <a:r>
                <a:rPr lang="en-GB" sz="1400" dirty="0">
                  <a:solidFill>
                    <a:srgbClr val="000000"/>
                  </a:solidFill>
                  <a:latin typeface="Courier New" panose="02070309020205020404" pitchFamily="49" charset="0"/>
                </a:rPr>
                <a:t>squared</a:t>
              </a:r>
              <a:r>
                <a:rPr lang="en-GB" sz="1400" dirty="0">
                  <a:solidFill>
                    <a:srgbClr val="060087"/>
                  </a:solidFill>
                  <a:latin typeface="Courier New" panose="02070309020205020404" pitchFamily="49" charset="0"/>
                </a:rPr>
                <a:t>:  </a:t>
              </a:r>
              <a:r>
                <a:rPr lang="en-GB" sz="1400" dirty="0">
                  <a:solidFill>
                    <a:srgbClr val="0B4213"/>
                  </a:solidFill>
                  <a:latin typeface="Courier New" panose="02070309020205020404" pitchFamily="49" charset="0"/>
                </a:rPr>
                <a:t>0.5752</a:t>
              </a:r>
              <a:r>
                <a:rPr lang="en-GB" sz="1400" dirty="0">
                  <a:solidFill>
                    <a:srgbClr val="060087"/>
                  </a:solidFill>
                  <a:latin typeface="Courier New" panose="02070309020205020404" pitchFamily="49" charset="0"/>
                </a:rPr>
                <a:t>, </a:t>
              </a:r>
              <a:r>
                <a:rPr lang="en-GB" sz="1400" dirty="0">
                  <a:solidFill>
                    <a:srgbClr val="000000"/>
                  </a:solidFill>
                  <a:latin typeface="Courier New" panose="02070309020205020404" pitchFamily="49" charset="0"/>
                </a:rPr>
                <a:t>Adjusted</a:t>
              </a:r>
              <a:r>
                <a:rPr lang="en-GB" sz="1400" dirty="0">
                  <a:solidFill>
                    <a:srgbClr val="060087"/>
                  </a:solidFill>
                  <a:latin typeface="Courier New" panose="02070309020205020404" pitchFamily="49" charset="0"/>
                </a:rPr>
                <a:t> </a:t>
              </a:r>
              <a:r>
                <a:rPr lang="en-GB" sz="1400" dirty="0">
                  <a:solidFill>
                    <a:srgbClr val="000000"/>
                  </a:solidFill>
                  <a:latin typeface="Courier New" panose="02070309020205020404" pitchFamily="49" charset="0"/>
                </a:rPr>
                <a:t>R</a:t>
              </a:r>
              <a:r>
                <a:rPr lang="en-GB" sz="1400" dirty="0">
                  <a:solidFill>
                    <a:srgbClr val="060087"/>
                  </a:solidFill>
                  <a:latin typeface="Courier New" panose="02070309020205020404" pitchFamily="49" charset="0"/>
                </a:rPr>
                <a:t>-</a:t>
              </a:r>
              <a:r>
                <a:rPr lang="en-GB" sz="1400" dirty="0">
                  <a:solidFill>
                    <a:srgbClr val="000000"/>
                  </a:solidFill>
                  <a:latin typeface="Courier New" panose="02070309020205020404" pitchFamily="49" charset="0"/>
                </a:rPr>
                <a:t>squared</a:t>
              </a:r>
              <a:r>
                <a:rPr lang="en-GB" sz="1400" dirty="0">
                  <a:solidFill>
                    <a:srgbClr val="060087"/>
                  </a:solidFill>
                  <a:latin typeface="Courier New" panose="02070309020205020404" pitchFamily="49" charset="0"/>
                </a:rPr>
                <a:t>:  </a:t>
              </a:r>
              <a:r>
                <a:rPr lang="en-GB" sz="1400" dirty="0">
                  <a:solidFill>
                    <a:srgbClr val="0B4213"/>
                  </a:solidFill>
                  <a:latin typeface="Courier New" panose="02070309020205020404" pitchFamily="49" charset="0"/>
                </a:rPr>
                <a:t>0.5441</a:t>
              </a:r>
              <a:r>
                <a:rPr lang="en-GB" sz="1400" dirty="0">
                  <a:solidFill>
                    <a:srgbClr val="060087"/>
                  </a:solidFill>
                  <a:latin typeface="Courier New" panose="02070309020205020404" pitchFamily="49" charset="0"/>
                </a:rPr>
                <a:t> </a:t>
              </a:r>
              <a:endParaRPr lang="en-GB" sz="1400" dirty="0">
                <a:solidFill>
                  <a:srgbClr val="000000"/>
                </a:solidFill>
                <a:latin typeface="Courier New" panose="02070309020205020404" pitchFamily="49" charset="0"/>
              </a:endParaRPr>
            </a:p>
            <a:p>
              <a:pPr>
                <a:lnSpc>
                  <a:spcPct val="100000"/>
                </a:lnSpc>
              </a:pPr>
              <a:r>
                <a:rPr lang="en-GB" sz="1400" dirty="0">
                  <a:solidFill>
                    <a:srgbClr val="000000"/>
                  </a:solidFill>
                  <a:latin typeface="Courier New" panose="02070309020205020404" pitchFamily="49" charset="0"/>
                </a:rPr>
                <a:t>F</a:t>
              </a:r>
              <a:r>
                <a:rPr lang="en-GB" sz="1400" dirty="0">
                  <a:solidFill>
                    <a:srgbClr val="060087"/>
                  </a:solidFill>
                  <a:latin typeface="Courier New" panose="02070309020205020404" pitchFamily="49" charset="0"/>
                </a:rPr>
                <a:t>-</a:t>
              </a:r>
              <a:r>
                <a:rPr lang="en-GB" sz="1400" dirty="0">
                  <a:solidFill>
                    <a:srgbClr val="000000"/>
                  </a:solidFill>
                  <a:latin typeface="Courier New" panose="02070309020205020404" pitchFamily="49" charset="0"/>
                </a:rPr>
                <a:t>statistic</a:t>
              </a:r>
              <a:r>
                <a:rPr lang="en-GB" sz="1400" dirty="0">
                  <a:solidFill>
                    <a:srgbClr val="060087"/>
                  </a:solidFill>
                  <a:latin typeface="Courier New" panose="02070309020205020404" pitchFamily="49" charset="0"/>
                </a:rPr>
                <a:t>:  </a:t>
              </a:r>
              <a:r>
                <a:rPr lang="en-GB" sz="1400" dirty="0">
                  <a:solidFill>
                    <a:srgbClr val="0B4213"/>
                  </a:solidFill>
                  <a:latin typeface="Courier New" panose="02070309020205020404" pitchFamily="49" charset="0"/>
                </a:rPr>
                <a:t>18.5</a:t>
              </a:r>
              <a:r>
                <a:rPr lang="en-GB" sz="1400" dirty="0">
                  <a:solidFill>
                    <a:srgbClr val="060087"/>
                  </a:solidFill>
                  <a:latin typeface="Courier New" panose="02070309020205020404" pitchFamily="49" charset="0"/>
                </a:rPr>
                <a:t> </a:t>
              </a:r>
              <a:r>
                <a:rPr lang="en-GB" sz="1400" dirty="0">
                  <a:solidFill>
                    <a:srgbClr val="000000"/>
                  </a:solidFill>
                  <a:latin typeface="Courier New" panose="02070309020205020404" pitchFamily="49" charset="0"/>
                </a:rPr>
                <a:t>on</a:t>
              </a:r>
              <a:r>
                <a:rPr lang="en-GB" sz="1400" dirty="0">
                  <a:solidFill>
                    <a:srgbClr val="060087"/>
                  </a:solidFill>
                  <a:latin typeface="Courier New" panose="02070309020205020404" pitchFamily="49" charset="0"/>
                </a:rPr>
                <a:t> </a:t>
              </a:r>
              <a:r>
                <a:rPr lang="en-GB" sz="1400" dirty="0">
                  <a:solidFill>
                    <a:srgbClr val="0B4213"/>
                  </a:solidFill>
                  <a:latin typeface="Courier New" panose="02070309020205020404" pitchFamily="49" charset="0"/>
                </a:rPr>
                <a:t>3</a:t>
              </a:r>
              <a:r>
                <a:rPr lang="en-GB" sz="1400" dirty="0">
                  <a:solidFill>
                    <a:srgbClr val="060087"/>
                  </a:solidFill>
                  <a:latin typeface="Courier New" panose="02070309020205020404" pitchFamily="49" charset="0"/>
                </a:rPr>
                <a:t> </a:t>
              </a:r>
              <a:r>
                <a:rPr lang="en-GB" sz="1400" dirty="0">
                  <a:solidFill>
                    <a:srgbClr val="000000"/>
                  </a:solidFill>
                  <a:latin typeface="Courier New" panose="02070309020205020404" pitchFamily="49" charset="0"/>
                </a:rPr>
                <a:t>and</a:t>
              </a:r>
              <a:r>
                <a:rPr lang="en-GB" sz="1400" dirty="0">
                  <a:solidFill>
                    <a:srgbClr val="060087"/>
                  </a:solidFill>
                  <a:latin typeface="Courier New" panose="02070309020205020404" pitchFamily="49" charset="0"/>
                </a:rPr>
                <a:t> </a:t>
              </a:r>
              <a:r>
                <a:rPr lang="en-GB" sz="1400" dirty="0">
                  <a:solidFill>
                    <a:srgbClr val="0B4213"/>
                  </a:solidFill>
                  <a:latin typeface="Courier New" panose="02070309020205020404" pitchFamily="49" charset="0"/>
                </a:rPr>
                <a:t>41</a:t>
              </a:r>
              <a:r>
                <a:rPr lang="en-GB" sz="1400" dirty="0">
                  <a:solidFill>
                    <a:srgbClr val="060087"/>
                  </a:solidFill>
                  <a:latin typeface="Courier New" panose="02070309020205020404" pitchFamily="49" charset="0"/>
                </a:rPr>
                <a:t> </a:t>
              </a:r>
              <a:r>
                <a:rPr lang="en-GB" sz="1400" dirty="0">
                  <a:solidFill>
                    <a:srgbClr val="000000"/>
                  </a:solidFill>
                  <a:latin typeface="Courier New" panose="02070309020205020404" pitchFamily="49" charset="0"/>
                </a:rPr>
                <a:t>DF</a:t>
              </a:r>
              <a:r>
                <a:rPr lang="en-GB" sz="1400" dirty="0">
                  <a:solidFill>
                    <a:srgbClr val="060087"/>
                  </a:solidFill>
                  <a:latin typeface="Courier New" panose="02070309020205020404" pitchFamily="49" charset="0"/>
                </a:rPr>
                <a:t>,  </a:t>
              </a:r>
              <a:r>
                <a:rPr lang="en-GB" sz="1400" dirty="0">
                  <a:solidFill>
                    <a:srgbClr val="000000"/>
                  </a:solidFill>
                  <a:latin typeface="Courier New" panose="02070309020205020404" pitchFamily="49" charset="0"/>
                </a:rPr>
                <a:t>p</a:t>
              </a:r>
              <a:r>
                <a:rPr lang="en-GB" sz="1400" dirty="0">
                  <a:solidFill>
                    <a:srgbClr val="060087"/>
                  </a:solidFill>
                  <a:latin typeface="Courier New" panose="02070309020205020404" pitchFamily="49" charset="0"/>
                </a:rPr>
                <a:t>-</a:t>
              </a:r>
              <a:r>
                <a:rPr lang="en-GB" sz="1400" dirty="0">
                  <a:solidFill>
                    <a:srgbClr val="000000"/>
                  </a:solidFill>
                  <a:latin typeface="Courier New" panose="02070309020205020404" pitchFamily="49" charset="0"/>
                </a:rPr>
                <a:t>value</a:t>
              </a:r>
              <a:r>
                <a:rPr lang="en-GB" sz="1400" dirty="0">
                  <a:solidFill>
                    <a:srgbClr val="060087"/>
                  </a:solidFill>
                  <a:latin typeface="Courier New" panose="02070309020205020404" pitchFamily="49" charset="0"/>
                </a:rPr>
                <a:t>: </a:t>
              </a:r>
              <a:r>
                <a:rPr lang="en-GB" sz="1400" dirty="0">
                  <a:solidFill>
                    <a:srgbClr val="0B4213"/>
                  </a:solidFill>
                  <a:latin typeface="Courier New" panose="02070309020205020404" pitchFamily="49" charset="0"/>
                </a:rPr>
                <a:t>9.591e-08</a:t>
              </a:r>
              <a:endParaRPr lang="en-GB" sz="1400" dirty="0">
                <a:solidFill>
                  <a:srgbClr val="000000"/>
                </a:solidFill>
                <a:latin typeface="Courier New" panose="02070309020205020404" pitchFamily="49" charset="0"/>
              </a:endParaRPr>
            </a:p>
          </p:txBody>
        </p:sp>
      </p:grp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94C052A9-F568-394A-9376-C978909D6F6B}"/>
              </a:ext>
            </a:extLst>
          </p:cNvPr>
          <p:cNvSpPr/>
          <p:nvPr/>
        </p:nvSpPr>
        <p:spPr>
          <a:xfrm>
            <a:off x="477788" y="4830566"/>
            <a:ext cx="3948516" cy="1099644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100000"/>
              </a:lnSpc>
            </a:pPr>
            <a:r>
              <a:rPr lang="en-GB" sz="1999" b="1" dirty="0">
                <a:solidFill>
                  <a:schemeClr val="bg1"/>
                </a:solidFill>
                <a:ea typeface="Helvetica" charset="0"/>
                <a:cs typeface="Helvetica" charset="0"/>
              </a:rPr>
              <a:t>Not a simple answer</a:t>
            </a:r>
          </a:p>
          <a:p>
            <a:pPr lvl="0">
              <a:lnSpc>
                <a:spcPct val="100000"/>
              </a:lnSpc>
            </a:pPr>
            <a:r>
              <a:rPr lang="en-GB" sz="1999" dirty="0">
                <a:solidFill>
                  <a:schemeClr val="bg1"/>
                </a:solidFill>
                <a:ea typeface="Helvetica" charset="0"/>
                <a:cs typeface="Helvetica" charset="0"/>
              </a:rPr>
              <a:t>Depends on </a:t>
            </a:r>
            <a:r>
              <a:rPr lang="en-GB" sz="1999" dirty="0">
                <a:solidFill>
                  <a:schemeClr val="bg1"/>
                </a:solidFill>
                <a:ea typeface="Helvetica" charset="0"/>
                <a:cs typeface="Helvetica" charset="0"/>
                <a:sym typeface="Wingdings" pitchFamily="2" charset="2"/>
              </a:rPr>
              <a:t></a:t>
            </a:r>
            <a:r>
              <a:rPr lang="en-GB" sz="1999" dirty="0">
                <a:solidFill>
                  <a:schemeClr val="bg1"/>
                </a:solidFill>
                <a:ea typeface="Helvetica" charset="0"/>
                <a:cs typeface="Helvetica" charset="0"/>
              </a:rPr>
              <a:t> Sampling design and the structure of errors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956A50E-B973-BC4C-B375-488CBCC3DA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425" y="-332893"/>
            <a:ext cx="4208568" cy="4208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588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6816" y="2555210"/>
            <a:ext cx="7650091" cy="255003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773932" y="1840096"/>
            <a:ext cx="8993620" cy="584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GB" sz="3199" b="1" dirty="0">
                <a:solidFill>
                  <a:srgbClr val="C00000"/>
                </a:solidFill>
                <a:latin typeface="+mn-lt"/>
                <a:ea typeface="Helvetica" charset="0"/>
                <a:cs typeface="Helvetica" charset="0"/>
              </a:rPr>
              <a:t>Is there a structure in the residuals variability?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800" b="1" noProof="0" dirty="0"/>
              <a:t>Mixed Effects Models</a:t>
            </a:r>
            <a:br>
              <a:rPr lang="en-GB" sz="4800" b="1" noProof="0" dirty="0"/>
            </a:br>
            <a:r>
              <a:rPr lang="en-GB" sz="4800" b="0" noProof="0" dirty="0"/>
              <a:t>Practical aspects (Variance)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7277208" y="2677381"/>
            <a:ext cx="2469841" cy="3343907"/>
            <a:chOff x="5755104" y="2791326"/>
            <a:chExt cx="2470484" cy="3344778"/>
          </a:xfrm>
        </p:grpSpPr>
        <p:sp>
          <p:nvSpPr>
            <p:cNvPr id="10" name="Rounded Rectangle 9"/>
            <p:cNvSpPr/>
            <p:nvPr/>
          </p:nvSpPr>
          <p:spPr>
            <a:xfrm>
              <a:off x="5775158" y="2791326"/>
              <a:ext cx="2438400" cy="2430479"/>
            </a:xfrm>
            <a:prstGeom prst="roundRect">
              <a:avLst>
                <a:gd name="adj" fmla="val 9903"/>
              </a:avLst>
            </a:prstGeom>
            <a:solidFill>
              <a:srgbClr val="4472C4">
                <a:alpha val="4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GB" sz="2000">
                <a:ea typeface="Helvetica" charset="0"/>
                <a:cs typeface="Helvetica" charset="0"/>
              </a:endParaRPr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5755104" y="5566609"/>
              <a:ext cx="2470484" cy="56949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r>
                <a:rPr lang="en-GB" sz="2000" b="1" dirty="0">
                  <a:solidFill>
                    <a:schemeClr val="tx1"/>
                  </a:solidFill>
                  <a:ea typeface="Helvetica" charset="0"/>
                  <a:cs typeface="Helvetica" charset="0"/>
                </a:rPr>
                <a:t>Pseudo replication</a:t>
              </a:r>
              <a:endParaRPr lang="en-GB" sz="2000" dirty="0">
                <a:ea typeface="Helvetica" charset="0"/>
                <a:cs typeface="Helvetica" charset="0"/>
              </a:endParaRPr>
            </a:p>
          </p:txBody>
        </p:sp>
        <p:cxnSp>
          <p:nvCxnSpPr>
            <p:cNvPr id="14" name="Straight Arrow Connector 13"/>
            <p:cNvCxnSpPr>
              <a:stCxn id="12" idx="0"/>
              <a:endCxn id="10" idx="2"/>
            </p:cNvCxnSpPr>
            <p:nvPr/>
          </p:nvCxnSpPr>
          <p:spPr>
            <a:xfrm flipV="1">
              <a:off x="6990346" y="5221805"/>
              <a:ext cx="4012" cy="344804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>
            <a:off x="2965011" y="2677381"/>
            <a:ext cx="4258149" cy="3341903"/>
            <a:chOff x="1437774" y="2829443"/>
            <a:chExt cx="4259258" cy="3342774"/>
          </a:xfrm>
        </p:grpSpPr>
        <p:sp>
          <p:nvSpPr>
            <p:cNvPr id="8" name="Rounded Rectangle 7"/>
            <p:cNvSpPr/>
            <p:nvPr/>
          </p:nvSpPr>
          <p:spPr>
            <a:xfrm>
              <a:off x="3319592" y="2829443"/>
              <a:ext cx="2377440" cy="2430479"/>
            </a:xfrm>
            <a:prstGeom prst="roundRect">
              <a:avLst>
                <a:gd name="adj" fmla="val 9903"/>
              </a:avLst>
            </a:prstGeom>
            <a:solidFill>
              <a:srgbClr val="C00000">
                <a:alpha val="40000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GB" sz="2000">
                <a:ea typeface="Helvetica" charset="0"/>
                <a:cs typeface="Helvetica" charset="0"/>
              </a:endParaRP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1437774" y="5602722"/>
              <a:ext cx="2470484" cy="56949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r>
                <a:rPr lang="en-GB" sz="2000" b="1" dirty="0">
                  <a:solidFill>
                    <a:schemeClr val="tx1"/>
                  </a:solidFill>
                  <a:ea typeface="Helvetica" charset="0"/>
                  <a:cs typeface="Helvetica" charset="0"/>
                </a:rPr>
                <a:t>Heteroscedasticity</a:t>
              </a:r>
              <a:endParaRPr lang="en-GB" sz="2000" dirty="0">
                <a:ea typeface="Helvetica" charset="0"/>
                <a:cs typeface="Helvetica" charset="0"/>
              </a:endParaRPr>
            </a:p>
          </p:txBody>
        </p:sp>
        <p:cxnSp>
          <p:nvCxnSpPr>
            <p:cNvPr id="22" name="Elbow Connector 21"/>
            <p:cNvCxnSpPr>
              <a:stCxn id="11" idx="3"/>
              <a:endCxn id="8" idx="2"/>
            </p:cNvCxnSpPr>
            <p:nvPr/>
          </p:nvCxnSpPr>
          <p:spPr>
            <a:xfrm flipV="1">
              <a:off x="3908258" y="5259922"/>
              <a:ext cx="600054" cy="627548"/>
            </a:xfrm>
            <a:prstGeom prst="bentConnector2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24783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800" b="1" noProof="0" dirty="0"/>
              <a:t>Mixed Effects Models</a:t>
            </a:r>
            <a:br>
              <a:rPr lang="en-GB" sz="4800" b="1" noProof="0" dirty="0"/>
            </a:br>
            <a:r>
              <a:rPr lang="en-GB" sz="4800" b="0" noProof="0" dirty="0"/>
              <a:t>Equation Notation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53411" y="1670514"/>
            <a:ext cx="3495188" cy="10769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GB" sz="3199" b="1" dirty="0">
                <a:latin typeface="+mn-lt"/>
                <a:ea typeface="Helvetica" charset="0"/>
                <a:cs typeface="Helvetica" charset="0"/>
              </a:rPr>
              <a:t>Random Intercept</a:t>
            </a:r>
          </a:p>
          <a:p>
            <a:pPr>
              <a:lnSpc>
                <a:spcPct val="100000"/>
              </a:lnSpc>
            </a:pPr>
            <a:r>
              <a:rPr lang="en-GB" sz="3199" b="1" dirty="0">
                <a:latin typeface="+mn-lt"/>
                <a:ea typeface="Helvetica" charset="0"/>
                <a:cs typeface="Helvetica" charset="0"/>
              </a:rPr>
              <a:t>model:</a:t>
            </a:r>
          </a:p>
        </p:txBody>
      </p:sp>
      <p:grpSp>
        <p:nvGrpSpPr>
          <p:cNvPr id="51" name="Group 50"/>
          <p:cNvGrpSpPr/>
          <p:nvPr/>
        </p:nvGrpSpPr>
        <p:grpSpPr>
          <a:xfrm>
            <a:off x="1211227" y="2780928"/>
            <a:ext cx="5819289" cy="672925"/>
            <a:chOff x="1309204" y="2512874"/>
            <a:chExt cx="5820804" cy="673100"/>
          </a:xfrm>
        </p:grpSpPr>
        <p:sp>
          <p:nvSpPr>
            <p:cNvPr id="24" name="TextBox 23"/>
            <p:cNvSpPr txBox="1"/>
            <p:nvPr/>
          </p:nvSpPr>
          <p:spPr>
            <a:xfrm>
              <a:off x="1928191" y="2618592"/>
              <a:ext cx="5201817" cy="4616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nl-NL" sz="2399" dirty="0">
                  <a:latin typeface="+mn-lt"/>
                  <a:ea typeface="Helvetica" charset="0"/>
                  <a:cs typeface="Helvetica" charset="0"/>
                </a:rPr>
                <a:t>species richness at beach </a:t>
              </a:r>
              <a:r>
                <a:rPr lang="nl-NL" sz="2399" i="1" dirty="0">
                  <a:latin typeface="+mn-lt"/>
                  <a:ea typeface="Helvetica" charset="0"/>
                  <a:cs typeface="Helvetica" charset="0"/>
                </a:rPr>
                <a:t>i</a:t>
              </a:r>
              <a:r>
                <a:rPr lang="nl-NL" sz="2399" dirty="0">
                  <a:latin typeface="+mn-lt"/>
                  <a:ea typeface="Helvetica" charset="0"/>
                  <a:cs typeface="Helvetica" charset="0"/>
                </a:rPr>
                <a:t> and site </a:t>
              </a:r>
              <a:r>
                <a:rPr lang="nl-NL" sz="2399" i="1" dirty="0">
                  <a:latin typeface="+mn-lt"/>
                  <a:ea typeface="Helvetica" charset="0"/>
                  <a:cs typeface="Helvetica" charset="0"/>
                </a:rPr>
                <a:t>j</a:t>
              </a:r>
            </a:p>
          </p:txBody>
        </p:sp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9204" y="2512874"/>
              <a:ext cx="482600" cy="673100"/>
            </a:xfrm>
            <a:prstGeom prst="rect">
              <a:avLst/>
            </a:prstGeom>
          </p:spPr>
        </p:pic>
      </p:grpSp>
      <p:grpSp>
        <p:nvGrpSpPr>
          <p:cNvPr id="50" name="Group 49"/>
          <p:cNvGrpSpPr/>
          <p:nvPr/>
        </p:nvGrpSpPr>
        <p:grpSpPr>
          <a:xfrm>
            <a:off x="1197868" y="3412473"/>
            <a:ext cx="3676756" cy="461537"/>
            <a:chOff x="1347003" y="3236588"/>
            <a:chExt cx="3677714" cy="461657"/>
          </a:xfrm>
        </p:grpSpPr>
        <p:sp>
          <p:nvSpPr>
            <p:cNvPr id="27" name="TextBox 26"/>
            <p:cNvSpPr txBox="1"/>
            <p:nvPr/>
          </p:nvSpPr>
          <p:spPr>
            <a:xfrm>
              <a:off x="1928191" y="3236588"/>
              <a:ext cx="3096526" cy="4616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nl-NL" sz="2399" dirty="0">
                  <a:latin typeface="+mn-lt"/>
                  <a:ea typeface="Helvetica" charset="0"/>
                  <a:cs typeface="Helvetica" charset="0"/>
                </a:rPr>
                <a:t>fixed overall intercept</a:t>
              </a:r>
              <a:endParaRPr lang="nl-NL" sz="2399" i="1" dirty="0">
                <a:latin typeface="+mn-lt"/>
                <a:ea typeface="Helvetica" charset="0"/>
                <a:cs typeface="Helvetica" charset="0"/>
              </a:endParaRPr>
            </a:p>
          </p:txBody>
        </p:sp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7003" y="3289620"/>
              <a:ext cx="355600" cy="355600"/>
            </a:xfrm>
            <a:prstGeom prst="rect">
              <a:avLst/>
            </a:prstGeom>
          </p:spPr>
        </p:pic>
      </p:grpSp>
      <p:grpSp>
        <p:nvGrpSpPr>
          <p:cNvPr id="49" name="Group 48"/>
          <p:cNvGrpSpPr/>
          <p:nvPr/>
        </p:nvGrpSpPr>
        <p:grpSpPr>
          <a:xfrm>
            <a:off x="1202594" y="3883536"/>
            <a:ext cx="3193782" cy="553576"/>
            <a:chOff x="1385956" y="3793079"/>
            <a:chExt cx="3194614" cy="553720"/>
          </a:xfrm>
        </p:grpSpPr>
        <p:sp>
          <p:nvSpPr>
            <p:cNvPr id="29" name="TextBox 28"/>
            <p:cNvSpPr txBox="1"/>
            <p:nvPr/>
          </p:nvSpPr>
          <p:spPr>
            <a:xfrm>
              <a:off x="1928191" y="3793079"/>
              <a:ext cx="2652379" cy="4616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nl-NL" sz="2399" dirty="0">
                  <a:latin typeface="+mn-lt"/>
                  <a:ea typeface="Helvetica" charset="0"/>
                  <a:cs typeface="Helvetica" charset="0"/>
                </a:rPr>
                <a:t>fixed overall slope</a:t>
              </a:r>
              <a:endParaRPr lang="nl-NL" sz="2399" i="1" dirty="0">
                <a:latin typeface="+mn-lt"/>
                <a:ea typeface="Helvetica" charset="0"/>
                <a:cs typeface="Helvetica" charset="0"/>
              </a:endParaRPr>
            </a:p>
          </p:txBody>
        </p:sp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85956" y="3800699"/>
              <a:ext cx="419100" cy="546100"/>
            </a:xfrm>
            <a:prstGeom prst="rect">
              <a:avLst/>
            </a:prstGeom>
          </p:spPr>
        </p:pic>
      </p:grpSp>
      <p:grpSp>
        <p:nvGrpSpPr>
          <p:cNvPr id="47" name="Group 46"/>
          <p:cNvGrpSpPr/>
          <p:nvPr/>
        </p:nvGrpSpPr>
        <p:grpSpPr>
          <a:xfrm>
            <a:off x="1210243" y="4746906"/>
            <a:ext cx="4484496" cy="698318"/>
            <a:chOff x="1393609" y="4801652"/>
            <a:chExt cx="4485664" cy="698500"/>
          </a:xfrm>
        </p:grpSpPr>
        <p:sp>
          <p:nvSpPr>
            <p:cNvPr id="34" name="TextBox 33"/>
            <p:cNvSpPr txBox="1"/>
            <p:nvPr/>
          </p:nvSpPr>
          <p:spPr>
            <a:xfrm>
              <a:off x="1928191" y="4920070"/>
              <a:ext cx="1419348" cy="4616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nl-NL" sz="2399" dirty="0">
                  <a:latin typeface="+mn-lt"/>
                  <a:ea typeface="Helvetica" charset="0"/>
                  <a:cs typeface="Helvetica" charset="0"/>
                </a:rPr>
                <a:t>residuals</a:t>
              </a:r>
              <a:endParaRPr lang="nl-NL" sz="2399" i="1" dirty="0">
                <a:latin typeface="+mn-lt"/>
                <a:ea typeface="Helvetica" charset="0"/>
                <a:cs typeface="Helvetica" charset="0"/>
              </a:endParaRPr>
            </a:p>
          </p:txBody>
        </p:sp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3609" y="4814352"/>
              <a:ext cx="419100" cy="673100"/>
            </a:xfrm>
            <a:prstGeom prst="rect">
              <a:avLst/>
            </a:prstGeom>
          </p:spPr>
        </p:pic>
        <p:pic>
          <p:nvPicPr>
            <p:cNvPr id="44" name="Picture 43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45673" y="4801652"/>
              <a:ext cx="2133600" cy="698500"/>
            </a:xfrm>
            <a:prstGeom prst="rect">
              <a:avLst/>
            </a:prstGeom>
          </p:spPr>
        </p:pic>
      </p:grpSp>
      <p:grpSp>
        <p:nvGrpSpPr>
          <p:cNvPr id="48" name="Group 47"/>
          <p:cNvGrpSpPr/>
          <p:nvPr/>
        </p:nvGrpSpPr>
        <p:grpSpPr>
          <a:xfrm>
            <a:off x="1210245" y="4252987"/>
            <a:ext cx="6873950" cy="647531"/>
            <a:chOff x="1393609" y="4219632"/>
            <a:chExt cx="6875741" cy="647700"/>
          </a:xfrm>
        </p:grpSpPr>
        <p:sp>
          <p:nvSpPr>
            <p:cNvPr id="31" name="TextBox 30"/>
            <p:cNvSpPr txBox="1"/>
            <p:nvPr/>
          </p:nvSpPr>
          <p:spPr>
            <a:xfrm>
              <a:off x="1928191" y="4312650"/>
              <a:ext cx="4075254" cy="4616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nl-NL" sz="2399" dirty="0">
                  <a:solidFill>
                    <a:srgbClr val="3333FF"/>
                  </a:solidFill>
                  <a:latin typeface="+mn-lt"/>
                  <a:ea typeface="Helvetica" charset="0"/>
                  <a:cs typeface="Helvetica" charset="0"/>
                </a:rPr>
                <a:t>random</a:t>
              </a:r>
              <a:r>
                <a:rPr lang="nl-NL" sz="2399" dirty="0">
                  <a:latin typeface="+mn-lt"/>
                  <a:ea typeface="Helvetica" charset="0"/>
                  <a:cs typeface="Helvetica" charset="0"/>
                </a:rPr>
                <a:t> intercept for beach </a:t>
              </a:r>
              <a:r>
                <a:rPr lang="nl-NL" sz="2399" i="1" dirty="0">
                  <a:latin typeface="+mn-lt"/>
                  <a:ea typeface="Helvetica" charset="0"/>
                  <a:cs typeface="Helvetica" charset="0"/>
                </a:rPr>
                <a:t>i</a:t>
              </a:r>
            </a:p>
          </p:txBody>
        </p:sp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3609" y="4238682"/>
              <a:ext cx="393700" cy="609600"/>
            </a:xfrm>
            <a:prstGeom prst="rect">
              <a:avLst/>
            </a:prstGeom>
          </p:spPr>
        </p:pic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61150" y="4219632"/>
              <a:ext cx="2108200" cy="647700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ounded Rectangle 54"/>
              <p:cNvSpPr/>
              <p:nvPr/>
            </p:nvSpPr>
            <p:spPr>
              <a:xfrm>
                <a:off x="5378423" y="1732792"/>
                <a:ext cx="5104070" cy="827993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799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799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799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2799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799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𝛼</m:t>
                      </m:r>
                      <m:r>
                        <a:rPr lang="en-US" sz="2799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799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𝛽</m:t>
                      </m:r>
                      <m:sSub>
                        <m:sSubPr>
                          <m:ctrlPr>
                            <a:rPr lang="en-US" sz="2799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799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NAP</m:t>
                          </m:r>
                        </m:e>
                        <m:sub>
                          <m:r>
                            <a:rPr lang="en-US" sz="2799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2799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799" i="1">
                              <a:solidFill>
                                <a:srgbClr val="07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799" i="1">
                              <a:solidFill>
                                <a:srgbClr val="0700FF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799" i="1">
                              <a:solidFill>
                                <a:srgbClr val="0700FF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799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799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799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799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en-GB" sz="2799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5" name="Rounded Rectangle 5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8423" y="1732792"/>
                <a:ext cx="5104070" cy="827993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D2C15B9-80CE-8EAB-325A-68CC00280A2E}"/>
                  </a:ext>
                </a:extLst>
              </p:cNvPr>
              <p:cNvSpPr txBox="1"/>
              <p:nvPr/>
            </p:nvSpPr>
            <p:spPr>
              <a:xfrm>
                <a:off x="2613833" y="5497733"/>
                <a:ext cx="6961157" cy="769441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GB" sz="2400" b="1" dirty="0">
                    <a:solidFill>
                      <a:schemeClr val="bg1"/>
                    </a:solidFill>
                    <a:latin typeface="+mn-lt"/>
                    <a:ea typeface="Helvetica" charset="0"/>
                  </a:rPr>
                  <a:t>This results in </a:t>
                </a:r>
              </a:p>
              <a:p>
                <a:pPr>
                  <a:lnSpc>
                    <a:spcPct val="100000"/>
                  </a:lnSpc>
                </a:pPr>
                <a:r>
                  <a:rPr lang="en-GB" sz="2000" b="1" dirty="0">
                    <a:solidFill>
                      <a:schemeClr val="bg1"/>
                    </a:solidFill>
                    <a:latin typeface="+mn-lt"/>
                    <a:ea typeface="Helvetica" charset="0"/>
                  </a:rPr>
                  <a:t>    nine (9) intercepts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mr-IN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Helvetica" charset="0"/>
                          </a:rPr>
                        </m:ctrlPr>
                      </m:dPr>
                      <m:e>
                        <m:r>
                          <a:rPr lang="mr-IN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charset="0"/>
                          </a:rPr>
                          <m:t>𝛼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</a:rPr>
                              <m:t>𝑖</m:t>
                            </m:r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en-GB" sz="2000" dirty="0">
                  <a:solidFill>
                    <a:schemeClr val="bg1"/>
                  </a:solidFill>
                  <a:latin typeface="+mn-lt"/>
                  <a:ea typeface="Helvetica" charset="0"/>
                </a:endParaRP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D2C15B9-80CE-8EAB-325A-68CC00280A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3833" y="5497733"/>
                <a:ext cx="6961157" cy="769441"/>
              </a:xfrm>
              <a:prstGeom prst="rect">
                <a:avLst/>
              </a:prstGeom>
              <a:blipFill>
                <a:blip r:embed="rId11"/>
                <a:stretch>
                  <a:fillRect l="-1273" t="-4839" b="-1290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3429037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GB" sz="4800" b="1" noProof="0" dirty="0"/>
              <a:t>Mixed Effects Models</a:t>
            </a:r>
            <a:br>
              <a:rPr lang="en-GB" sz="4800" b="1" noProof="0" dirty="0"/>
            </a:br>
            <a:r>
              <a:rPr lang="en-GB" sz="4800" b="0" noProof="0" dirty="0"/>
              <a:t>R - implementation </a:t>
            </a:r>
          </a:p>
        </p:txBody>
      </p:sp>
      <p:sp>
        <p:nvSpPr>
          <p:cNvPr id="19" name="Left Arrow 18"/>
          <p:cNvSpPr/>
          <p:nvPr/>
        </p:nvSpPr>
        <p:spPr>
          <a:xfrm>
            <a:off x="7311038" y="1536360"/>
            <a:ext cx="3895125" cy="1378915"/>
          </a:xfrm>
          <a:prstGeom prst="leftArrow">
            <a:avLst>
              <a:gd name="adj1" fmla="val 71138"/>
              <a:gd name="adj2" fmla="val 39431"/>
            </a:avLst>
          </a:prstGeom>
          <a:solidFill>
            <a:schemeClr val="accent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r>
              <a:rPr lang="en-GB" sz="2799" b="1" dirty="0">
                <a:solidFill>
                  <a:schemeClr val="bg1"/>
                </a:solidFill>
                <a:ea typeface="Helvetica" charset="0"/>
                <a:cs typeface="Helvetica" charset="0"/>
              </a:rPr>
              <a:t>Random Intercept</a:t>
            </a:r>
          </a:p>
          <a:p>
            <a:pPr algn="ctr">
              <a:lnSpc>
                <a:spcPct val="100000"/>
              </a:lnSpc>
            </a:pPr>
            <a:r>
              <a:rPr lang="en-GB" sz="2799" b="1" dirty="0">
                <a:solidFill>
                  <a:schemeClr val="bg1"/>
                </a:solidFill>
                <a:ea typeface="Helvetica" charset="0"/>
                <a:cs typeface="Helvetica" charset="0"/>
              </a:rPr>
              <a:t>model with </a:t>
            </a:r>
            <a:r>
              <a:rPr lang="en-GB" sz="2799" b="1" dirty="0" err="1">
                <a:solidFill>
                  <a:schemeClr val="bg1"/>
                </a:solidFill>
                <a:latin typeface="Courier New" panose="02070309020205020404" pitchFamily="49" charset="0"/>
                <a:ea typeface="Helvetica" charset="0"/>
                <a:cs typeface="Courier New" panose="02070309020205020404" pitchFamily="49" charset="0"/>
              </a:rPr>
              <a:t>lme</a:t>
            </a:r>
            <a:endParaRPr lang="en-GB" sz="2799" b="1" dirty="0">
              <a:solidFill>
                <a:schemeClr val="bg1"/>
              </a:solidFill>
              <a:ea typeface="Helvetica" charset="0"/>
              <a:cs typeface="Helvetica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1022969" y="2039713"/>
            <a:ext cx="6192390" cy="397031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&gt;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Mlme1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&lt;- </a:t>
            </a:r>
            <a:r>
              <a:rPr lang="en-GB" sz="1400" dirty="0" err="1">
                <a:solidFill>
                  <a:srgbClr val="060087"/>
                </a:solidFill>
                <a:latin typeface="Courier New" panose="02070309020205020404" pitchFamily="49" charset="0"/>
              </a:rPr>
              <a:t>lme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(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Richness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~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NAP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,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random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= ~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1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| </a:t>
            </a:r>
            <a:r>
              <a:rPr lang="en-GB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fBeach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,</a:t>
            </a:r>
            <a:endParaRPr lang="en-GB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+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            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data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=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RIKZ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)</a:t>
            </a:r>
            <a:endParaRPr lang="en-GB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&gt; summary(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Mlme1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)</a:t>
            </a: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Linear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mixed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-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effects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model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fit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by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REML</a:t>
            </a: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 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Data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: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RIKZ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 </a:t>
            </a:r>
            <a:endParaRPr lang="en-GB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      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AIC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   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BIC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    </a:t>
            </a:r>
            <a:r>
              <a:rPr lang="en-GB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logLik</a:t>
            </a:r>
            <a:endParaRPr lang="en-GB" sz="1400" dirty="0">
              <a:solidFill>
                <a:srgbClr val="060087"/>
              </a:solidFill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 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247.4802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254.525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-119.7401</a:t>
            </a: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Random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effects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:</a:t>
            </a:r>
            <a:endParaRPr lang="en-GB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 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Formula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: ~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1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| </a:t>
            </a:r>
            <a:r>
              <a:rPr lang="en-GB" sz="1400" dirty="0" err="1">
                <a:solidFill>
                  <a:srgbClr val="060087"/>
                </a:solidFill>
                <a:latin typeface="Courier New" panose="02070309020205020404" pitchFamily="49" charset="0"/>
              </a:rPr>
              <a:t>fBeach</a:t>
            </a:r>
            <a:endParaRPr lang="en-GB" sz="1400" dirty="0">
              <a:solidFill>
                <a:srgbClr val="060087"/>
              </a:solidFill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        (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Intercept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)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Residual</a:t>
            </a:r>
          </a:p>
          <a:p>
            <a:pPr>
              <a:lnSpc>
                <a:spcPct val="100000"/>
              </a:lnSpc>
            </a:pPr>
            <a:r>
              <a:rPr lang="en-GB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StdDev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:   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2.944065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 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3.05977</a:t>
            </a: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Fixed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effects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: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Richness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~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NAP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 </a:t>
            </a:r>
            <a:endParaRPr lang="en-GB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               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Value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Std.Error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DF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 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t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-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value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p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-value</a:t>
            </a: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(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Intercept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) 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6.581893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1.0957618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35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 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6.006682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     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0</a:t>
            </a: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NAP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       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-2.568400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0.4947246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35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-5.191574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     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0</a:t>
            </a: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 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Correlation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: </a:t>
            </a:r>
            <a:endParaRPr lang="en-GB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    (</a:t>
            </a:r>
            <a:r>
              <a:rPr lang="en-GB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Intr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)</a:t>
            </a: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NAP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-0.157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985838" y="3185019"/>
            <a:ext cx="10334994" cy="1378915"/>
            <a:chOff x="701089" y="3735850"/>
            <a:chExt cx="10337690" cy="1379274"/>
          </a:xfrm>
        </p:grpSpPr>
        <p:sp>
          <p:nvSpPr>
            <p:cNvPr id="16" name="Rounded Rectangle 15"/>
            <p:cNvSpPr/>
            <p:nvPr/>
          </p:nvSpPr>
          <p:spPr>
            <a:xfrm>
              <a:off x="701089" y="4117745"/>
              <a:ext cx="3352800" cy="941504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GB" sz="4798"/>
            </a:p>
          </p:txBody>
        </p:sp>
        <p:grpSp>
          <p:nvGrpSpPr>
            <p:cNvPr id="25" name="Group 24"/>
            <p:cNvGrpSpPr/>
            <p:nvPr/>
          </p:nvGrpSpPr>
          <p:grpSpPr>
            <a:xfrm>
              <a:off x="7142639" y="3735850"/>
              <a:ext cx="3896140" cy="1379274"/>
              <a:chOff x="7120869" y="4189319"/>
              <a:chExt cx="3896140" cy="1379274"/>
            </a:xfrm>
          </p:grpSpPr>
          <p:sp>
            <p:nvSpPr>
              <p:cNvPr id="21" name="Left Arrow 20"/>
              <p:cNvSpPr/>
              <p:nvPr/>
            </p:nvSpPr>
            <p:spPr>
              <a:xfrm>
                <a:off x="7120869" y="4189319"/>
                <a:ext cx="3896140" cy="1379274"/>
              </a:xfrm>
              <a:prstGeom prst="leftArrow">
                <a:avLst>
                  <a:gd name="adj1" fmla="val 71138"/>
                  <a:gd name="adj2" fmla="val 39431"/>
                </a:avLst>
              </a:prstGeom>
              <a:solidFill>
                <a:schemeClr val="accent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lnSpc>
                    <a:spcPct val="100000"/>
                  </a:lnSpc>
                </a:pPr>
                <a:endParaRPr lang="en-GB" sz="1699" dirty="0">
                  <a:solidFill>
                    <a:schemeClr val="tx1"/>
                  </a:solidFill>
                  <a:latin typeface="Helvetica" charset="0"/>
                  <a:ea typeface="Helvetica" charset="0"/>
                  <a:cs typeface="Helvetica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TextBox 21"/>
                  <p:cNvSpPr txBox="1"/>
                  <p:nvPr/>
                </p:nvSpPr>
                <p:spPr>
                  <a:xfrm>
                    <a:off x="7699701" y="4490187"/>
                    <a:ext cx="1503303" cy="72442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>
                      <a:lnSpc>
                        <a:spcPct val="100000"/>
                      </a:lnSpc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999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999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1999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999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:</m:t>
                          </m:r>
                          <m:r>
                            <a:rPr lang="en-US" sz="1999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𝑁</m:t>
                          </m:r>
                          <m:d>
                            <m:dPr>
                              <m:ctrlPr>
                                <a:rPr lang="mr-IN" sz="1999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999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0,</m:t>
                              </m:r>
                              <m:sSup>
                                <m:sSupPr>
                                  <m:ctrlPr>
                                    <a:rPr lang="en-US" sz="1999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999" i="1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𝑑</m:t>
                                  </m:r>
                                </m:e>
                                <m:sup>
                                  <m:r>
                                    <a:rPr lang="en-US" sz="1999" i="1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oMath>
                      </m:oMathPara>
                    </a14:m>
                    <a:endParaRPr lang="en-US" sz="1999" i="1" dirty="0">
                      <a:solidFill>
                        <a:srgbClr val="FF0000"/>
                      </a:solidFill>
                      <a:latin typeface="Cambria Math" charset="0"/>
                    </a:endParaRPr>
                  </a:p>
                  <a:p>
                    <a:pPr>
                      <a:lnSpc>
                        <a:spcPct val="100000"/>
                      </a:lnSpc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̂"/>
                              <m:ctrlPr>
                                <a:rPr lang="en-GB" sz="1999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999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𝑑</m:t>
                              </m:r>
                            </m:e>
                          </m:acc>
                          <m:r>
                            <a:rPr lang="en-US" sz="1999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=</m:t>
                          </m:r>
                          <m:r>
                            <a:rPr lang="en-US" sz="1999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2.</m:t>
                          </m:r>
                          <m:r>
                            <a:rPr lang="nl-NL" sz="1999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94</m:t>
                          </m:r>
                        </m:oMath>
                      </m:oMathPara>
                    </a14:m>
                    <a:endParaRPr lang="en-GB" sz="1999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2" name="TextBox 2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99701" y="4490187"/>
                    <a:ext cx="1503303" cy="724426"/>
                  </a:xfrm>
                  <a:prstGeom prst="rect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" name="TextBox 22"/>
                  <p:cNvSpPr txBox="1"/>
                  <p:nvPr/>
                </p:nvSpPr>
                <p:spPr>
                  <a:xfrm>
                    <a:off x="9230653" y="4497227"/>
                    <a:ext cx="1571673" cy="73885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>
                      <a:lnSpc>
                        <a:spcPct val="100000"/>
                      </a:lnSpc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999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999" i="1">
                                  <a:latin typeface="Cambria Math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1999" i="1">
                                  <a:latin typeface="Cambria Math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en-US" sz="1999" i="1">
                              <a:latin typeface="Cambria Math" charset="0"/>
                            </a:rPr>
                            <m:t>:</m:t>
                          </m:r>
                          <m:r>
                            <a:rPr lang="en-US" sz="1999" i="1">
                              <a:latin typeface="Cambria Math" charset="0"/>
                            </a:rPr>
                            <m:t>𝑁</m:t>
                          </m:r>
                          <m:d>
                            <m:dPr>
                              <m:ctrlPr>
                                <a:rPr lang="mr-IN" sz="1999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999" i="1">
                                  <a:latin typeface="Cambria Math" charset="0"/>
                                </a:rPr>
                                <m:t>0,</m:t>
                              </m:r>
                              <m:sSup>
                                <m:sSupPr>
                                  <m:ctrlPr>
                                    <a:rPr lang="en-US" sz="1999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999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sz="1999" i="1"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oMath>
                      </m:oMathPara>
                    </a14:m>
                    <a:endParaRPr lang="en-US" sz="1999" i="1" dirty="0">
                      <a:latin typeface="Cambria Math" charset="0"/>
                    </a:endParaRPr>
                  </a:p>
                  <a:p>
                    <a:pPr>
                      <a:lnSpc>
                        <a:spcPct val="100000"/>
                      </a:lnSpc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̂"/>
                              <m:ctrlPr>
                                <a:rPr lang="en-GB" sz="1999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999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𝜎</m:t>
                              </m:r>
                            </m:e>
                          </m:acc>
                          <m:r>
                            <a:rPr lang="en-US" sz="1999" i="1">
                              <a:latin typeface="Cambria Math" charset="0"/>
                            </a:rPr>
                            <m:t>=</m:t>
                          </m:r>
                          <m:r>
                            <a:rPr lang="nl-NL" sz="1999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1999" i="1">
                              <a:latin typeface="Cambria Math" charset="0"/>
                            </a:rPr>
                            <m:t>.</m:t>
                          </m:r>
                          <m:r>
                            <a:rPr lang="nl-NL" sz="1999" b="0" i="1" smtClean="0">
                              <a:latin typeface="Cambria Math" panose="02040503050406030204" pitchFamily="18" charset="0"/>
                            </a:rPr>
                            <m:t>06</m:t>
                          </m:r>
                        </m:oMath>
                      </m:oMathPara>
                    </a14:m>
                    <a:endParaRPr lang="en-GB" sz="1999" dirty="0"/>
                  </a:p>
                </p:txBody>
              </p:sp>
            </mc:Choice>
            <mc:Fallback xmlns="">
              <p:sp>
                <p:nvSpPr>
                  <p:cNvPr id="23" name="TextBox 2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230653" y="4497227"/>
                    <a:ext cx="1571673" cy="738856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A7B0790B-874B-5B30-B40C-B07B1C0E35BA}"/>
              </a:ext>
            </a:extLst>
          </p:cNvPr>
          <p:cNvSpPr/>
          <p:nvPr/>
        </p:nvSpPr>
        <p:spPr bwMode="auto">
          <a:xfrm>
            <a:off x="4374895" y="1958975"/>
            <a:ext cx="2284089" cy="375434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516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800" b="1" noProof="0" dirty="0"/>
              <a:t>Mixed Effects Models</a:t>
            </a:r>
            <a:br>
              <a:rPr lang="en-GB" sz="4800" b="1" noProof="0" dirty="0"/>
            </a:br>
            <a:r>
              <a:rPr lang="en-GB" sz="4800" b="0" noProof="0" dirty="0"/>
              <a:t>R - implementation </a:t>
            </a:r>
          </a:p>
        </p:txBody>
      </p:sp>
      <p:sp>
        <p:nvSpPr>
          <p:cNvPr id="19" name="Left Arrow 18"/>
          <p:cNvSpPr/>
          <p:nvPr/>
        </p:nvSpPr>
        <p:spPr>
          <a:xfrm>
            <a:off x="6893764" y="1457234"/>
            <a:ext cx="3895125" cy="1378915"/>
          </a:xfrm>
          <a:prstGeom prst="leftArrow">
            <a:avLst>
              <a:gd name="adj1" fmla="val 71138"/>
              <a:gd name="adj2" fmla="val 39431"/>
            </a:avLst>
          </a:prstGeom>
          <a:solidFill>
            <a:schemeClr val="accent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r>
              <a:rPr lang="en-GB" sz="2799" b="1" dirty="0">
                <a:solidFill>
                  <a:schemeClr val="bg1"/>
                </a:solidFill>
                <a:ea typeface="Helvetica" charset="0"/>
                <a:cs typeface="Helvetica" charset="0"/>
              </a:rPr>
              <a:t>Random Intercept</a:t>
            </a:r>
          </a:p>
          <a:p>
            <a:pPr algn="ctr">
              <a:lnSpc>
                <a:spcPct val="100000"/>
              </a:lnSpc>
            </a:pPr>
            <a:r>
              <a:rPr lang="en-GB" sz="2799" b="1" dirty="0">
                <a:solidFill>
                  <a:schemeClr val="bg1"/>
                </a:solidFill>
                <a:ea typeface="Helvetica" charset="0"/>
                <a:cs typeface="Helvetica" charset="0"/>
              </a:rPr>
              <a:t>Model with </a:t>
            </a:r>
            <a:r>
              <a:rPr lang="en-GB" sz="2799" b="1" dirty="0" err="1">
                <a:solidFill>
                  <a:schemeClr val="bg1"/>
                </a:solidFill>
                <a:latin typeface="Courier New" panose="02070309020205020404" pitchFamily="49" charset="0"/>
                <a:ea typeface="Helvetica" charset="0"/>
                <a:cs typeface="Courier New" panose="02070309020205020404" pitchFamily="49" charset="0"/>
              </a:rPr>
              <a:t>lmer</a:t>
            </a:r>
            <a:endParaRPr lang="en-GB" sz="2799" b="1" dirty="0">
              <a:solidFill>
                <a:schemeClr val="bg1"/>
              </a:solidFill>
              <a:latin typeface="Courier New" panose="02070309020205020404" pitchFamily="49" charset="0"/>
              <a:ea typeface="Helvetica" charset="0"/>
              <a:cs typeface="Courier New" panose="02070309020205020404" pitchFamily="49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11B5E39-CE13-2A49-A63C-F9EF20EC2CEE}"/>
              </a:ext>
            </a:extLst>
          </p:cNvPr>
          <p:cNvSpPr/>
          <p:nvPr/>
        </p:nvSpPr>
        <p:spPr>
          <a:xfrm>
            <a:off x="985838" y="2034626"/>
            <a:ext cx="5746665" cy="418576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&gt;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Mlme2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&lt;- </a:t>
            </a:r>
            <a:r>
              <a:rPr lang="en-GB" sz="1400" dirty="0" err="1">
                <a:solidFill>
                  <a:srgbClr val="060087"/>
                </a:solidFill>
                <a:latin typeface="Courier New" panose="02070309020205020404" pitchFamily="49" charset="0"/>
              </a:rPr>
              <a:t>lmer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(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Richness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~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NAP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+ (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1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| </a:t>
            </a:r>
            <a:r>
              <a:rPr lang="en-GB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fBeach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),</a:t>
            </a: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+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            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data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=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RIKZ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,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REML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= </a:t>
            </a:r>
            <a:r>
              <a:rPr lang="en-GB" sz="1400" dirty="0">
                <a:solidFill>
                  <a:srgbClr val="B5760C"/>
                </a:solidFill>
                <a:latin typeface="Courier New" panose="02070309020205020404" pitchFamily="49" charset="0"/>
              </a:rPr>
              <a:t>TRUE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)</a:t>
            </a:r>
            <a:endParaRPr lang="en-GB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&gt; summary(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Mlme2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)</a:t>
            </a: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Linear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mixed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model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fit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by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REML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[</a:t>
            </a:r>
            <a:r>
              <a:rPr lang="en-GB" sz="1400" dirty="0">
                <a:solidFill>
                  <a:srgbClr val="9E0003"/>
                </a:solidFill>
                <a:latin typeface="Courier New" panose="02070309020205020404" pitchFamily="49" charset="0"/>
              </a:rPr>
              <a:t>'</a:t>
            </a:r>
            <a:r>
              <a:rPr lang="en-GB" sz="1400" dirty="0" err="1">
                <a:solidFill>
                  <a:srgbClr val="9E0003"/>
                </a:solidFill>
                <a:latin typeface="Courier New" panose="02070309020205020404" pitchFamily="49" charset="0"/>
              </a:rPr>
              <a:t>lmerMod</a:t>
            </a:r>
            <a:r>
              <a:rPr lang="en-GB" sz="1400" dirty="0">
                <a:solidFill>
                  <a:srgbClr val="9E0003"/>
                </a:solidFill>
                <a:latin typeface="Courier New" panose="02070309020205020404" pitchFamily="49" charset="0"/>
              </a:rPr>
              <a:t>'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]</a:t>
            </a:r>
            <a:endParaRPr lang="en-GB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Formula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: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Richness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~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NAP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+ (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1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| </a:t>
            </a:r>
            <a:r>
              <a:rPr lang="en-GB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fBeach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)</a:t>
            </a:r>
            <a:endParaRPr lang="en-GB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  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Data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: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RIKZ</a:t>
            </a: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REML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criterion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at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convergence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: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239.5</a:t>
            </a:r>
            <a:endParaRPr lang="en-GB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Scaled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residuals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: </a:t>
            </a:r>
            <a:endParaRPr lang="en-GB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   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Min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      1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Q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 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Median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      3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Q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   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Max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 </a:t>
            </a: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-1.4227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-0.4848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-0.1576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 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0.2519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 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3.9794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 </a:t>
            </a:r>
            <a:endParaRPr lang="en-GB" sz="1400" dirty="0">
              <a:solidFill>
                <a:srgbClr val="0B4213"/>
              </a:solidFill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Random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effects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:</a:t>
            </a:r>
            <a:endParaRPr lang="en-GB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 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Groups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 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Name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       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Variance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Std.Dev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.</a:t>
            </a: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 </a:t>
            </a:r>
            <a:r>
              <a:rPr lang="en-GB" sz="1400" dirty="0" err="1">
                <a:solidFill>
                  <a:srgbClr val="060087"/>
                </a:solidFill>
                <a:latin typeface="Courier New" panose="02070309020205020404" pitchFamily="49" charset="0"/>
              </a:rPr>
              <a:t>fBeach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  (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Intercept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)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8.668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   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2.944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   </a:t>
            </a: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 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Residual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           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9.362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   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3.060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   </a:t>
            </a: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Number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of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obs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: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45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,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groups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:  </a:t>
            </a:r>
            <a:r>
              <a:rPr lang="en-GB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fBeach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,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9</a:t>
            </a:r>
            <a:endParaRPr lang="en-GB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Fixed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effects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:</a:t>
            </a:r>
            <a:endParaRPr lang="en-GB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           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Estimate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Std.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Error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t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value</a:t>
            </a: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(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Intercept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)  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6.5819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   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1.0958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 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6.007</a:t>
            </a: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NAP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         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-2.5684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   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0.4947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 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-5.192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F018500-90CC-5141-A75B-8C4DA011373B}"/>
              </a:ext>
            </a:extLst>
          </p:cNvPr>
          <p:cNvGrpSpPr/>
          <p:nvPr/>
        </p:nvGrpSpPr>
        <p:grpSpPr>
          <a:xfrm>
            <a:off x="985838" y="4146653"/>
            <a:ext cx="9803050" cy="1378915"/>
            <a:chOff x="973289" y="4199014"/>
            <a:chExt cx="9805608" cy="1379275"/>
          </a:xfrm>
        </p:grpSpPr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CD679B37-3A3F-CA4D-BEF1-3C3B50A45CFA}"/>
                </a:ext>
              </a:extLst>
            </p:cNvPr>
            <p:cNvSpPr/>
            <p:nvPr/>
          </p:nvSpPr>
          <p:spPr>
            <a:xfrm>
              <a:off x="973289" y="4199014"/>
              <a:ext cx="4263798" cy="1123500"/>
            </a:xfrm>
            <a:prstGeom prst="roundRect">
              <a:avLst>
                <a:gd name="adj" fmla="val 7109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GB" sz="4798"/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DADDE461-B781-544E-B4FC-32DB35FF74DA}"/>
                </a:ext>
              </a:extLst>
            </p:cNvPr>
            <p:cNvGrpSpPr/>
            <p:nvPr/>
          </p:nvGrpSpPr>
          <p:grpSpPr>
            <a:xfrm>
              <a:off x="6882757" y="4199015"/>
              <a:ext cx="3896140" cy="1379274"/>
              <a:chOff x="6860987" y="4652484"/>
              <a:chExt cx="3896140" cy="1379274"/>
            </a:xfrm>
          </p:grpSpPr>
          <p:sp>
            <p:nvSpPr>
              <p:cNvPr id="17" name="Left Arrow 16">
                <a:extLst>
                  <a:ext uri="{FF2B5EF4-FFF2-40B4-BE49-F238E27FC236}">
                    <a16:creationId xmlns:a16="http://schemas.microsoft.com/office/drawing/2014/main" id="{0E187DE2-442C-BC4D-B6FD-61020508C880}"/>
                  </a:ext>
                </a:extLst>
              </p:cNvPr>
              <p:cNvSpPr/>
              <p:nvPr/>
            </p:nvSpPr>
            <p:spPr>
              <a:xfrm>
                <a:off x="6860987" y="4652484"/>
                <a:ext cx="3896140" cy="1379274"/>
              </a:xfrm>
              <a:prstGeom prst="leftArrow">
                <a:avLst>
                  <a:gd name="adj1" fmla="val 71138"/>
                  <a:gd name="adj2" fmla="val 39431"/>
                </a:avLst>
              </a:prstGeom>
              <a:solidFill>
                <a:schemeClr val="accent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lnSpc>
                    <a:spcPct val="100000"/>
                  </a:lnSpc>
                </a:pPr>
                <a:endParaRPr lang="en-GB" sz="1699" dirty="0">
                  <a:solidFill>
                    <a:schemeClr val="tx1"/>
                  </a:solidFill>
                  <a:latin typeface="Helvetica" charset="0"/>
                  <a:ea typeface="Helvetica" charset="0"/>
                  <a:cs typeface="Helvetica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778E7773-FC4D-2040-ABC7-D2E35E10F7AD}"/>
                      </a:ext>
                    </a:extLst>
                  </p:cNvPr>
                  <p:cNvSpPr txBox="1"/>
                  <p:nvPr/>
                </p:nvSpPr>
                <p:spPr>
                  <a:xfrm>
                    <a:off x="7455797" y="4972722"/>
                    <a:ext cx="1503303" cy="72442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>
                      <a:lnSpc>
                        <a:spcPct val="100000"/>
                      </a:lnSpc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999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999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1999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999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:</m:t>
                          </m:r>
                          <m:r>
                            <a:rPr lang="en-US" sz="1999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𝑁</m:t>
                          </m:r>
                          <m:d>
                            <m:dPr>
                              <m:ctrlPr>
                                <a:rPr lang="mr-IN" sz="1999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999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0,</m:t>
                              </m:r>
                              <m:sSup>
                                <m:sSupPr>
                                  <m:ctrlPr>
                                    <a:rPr lang="en-US" sz="1999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999" i="1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𝑑</m:t>
                                  </m:r>
                                </m:e>
                                <m:sup>
                                  <m:r>
                                    <a:rPr lang="en-US" sz="1999" i="1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oMath>
                      </m:oMathPara>
                    </a14:m>
                    <a:endParaRPr lang="en-US" sz="1999" i="1" dirty="0">
                      <a:solidFill>
                        <a:srgbClr val="FF0000"/>
                      </a:solidFill>
                      <a:latin typeface="Cambria Math" charset="0"/>
                    </a:endParaRPr>
                  </a:p>
                  <a:p>
                    <a:pPr>
                      <a:lnSpc>
                        <a:spcPct val="100000"/>
                      </a:lnSpc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̂"/>
                              <m:ctrlPr>
                                <a:rPr lang="en-GB" sz="1999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999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𝑑</m:t>
                              </m:r>
                            </m:e>
                          </m:acc>
                          <m:r>
                            <a:rPr lang="en-US" sz="1999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=2.</m:t>
                          </m:r>
                          <m:r>
                            <a:rPr lang="nl-NL" sz="1999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94</m:t>
                          </m:r>
                        </m:oMath>
                      </m:oMathPara>
                    </a14:m>
                    <a:endParaRPr lang="en-GB" sz="1999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778E7773-FC4D-2040-ABC7-D2E35E10F7A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55797" y="4972722"/>
                    <a:ext cx="1503303" cy="724426"/>
                  </a:xfrm>
                  <a:prstGeom prst="rect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907F55A0-A6DA-2243-80A2-67140199CA86}"/>
                      </a:ext>
                    </a:extLst>
                  </p:cNvPr>
                  <p:cNvSpPr txBox="1"/>
                  <p:nvPr/>
                </p:nvSpPr>
                <p:spPr>
                  <a:xfrm>
                    <a:off x="9024152" y="4972722"/>
                    <a:ext cx="1571673" cy="73885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>
                      <a:lnSpc>
                        <a:spcPct val="100000"/>
                      </a:lnSpc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999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999" i="1">
                                  <a:latin typeface="Cambria Math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1999" i="1">
                                  <a:latin typeface="Cambria Math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en-US" sz="1999" i="1">
                              <a:latin typeface="Cambria Math" charset="0"/>
                            </a:rPr>
                            <m:t>:</m:t>
                          </m:r>
                          <m:r>
                            <a:rPr lang="en-US" sz="1999" i="1">
                              <a:latin typeface="Cambria Math" charset="0"/>
                            </a:rPr>
                            <m:t>𝑁</m:t>
                          </m:r>
                          <m:d>
                            <m:dPr>
                              <m:ctrlPr>
                                <a:rPr lang="mr-IN" sz="1999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999" i="1">
                                  <a:latin typeface="Cambria Math" charset="0"/>
                                </a:rPr>
                                <m:t>0,</m:t>
                              </m:r>
                              <m:sSup>
                                <m:sSupPr>
                                  <m:ctrlPr>
                                    <a:rPr lang="en-US" sz="1999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999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sz="1999" i="1"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oMath>
                      </m:oMathPara>
                    </a14:m>
                    <a:endParaRPr lang="en-US" sz="1999" i="1" dirty="0">
                      <a:latin typeface="Cambria Math" charset="0"/>
                    </a:endParaRPr>
                  </a:p>
                  <a:p>
                    <a:pPr>
                      <a:lnSpc>
                        <a:spcPct val="100000"/>
                      </a:lnSpc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̂"/>
                              <m:ctrlPr>
                                <a:rPr lang="en-GB" sz="1999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999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𝜎</m:t>
                              </m:r>
                            </m:e>
                          </m:acc>
                          <m:r>
                            <a:rPr lang="en-US" sz="1999" i="1">
                              <a:latin typeface="Cambria Math" charset="0"/>
                            </a:rPr>
                            <m:t>=</m:t>
                          </m:r>
                          <m:r>
                            <a:rPr lang="nl-NL" sz="1999" b="0" i="1" smtClean="0">
                              <a:latin typeface="Cambria Math" panose="02040503050406030204" pitchFamily="18" charset="0"/>
                            </a:rPr>
                            <m:t>3.06</m:t>
                          </m:r>
                        </m:oMath>
                      </m:oMathPara>
                    </a14:m>
                    <a:endParaRPr lang="en-GB" sz="1999" dirty="0"/>
                  </a:p>
                </p:txBody>
              </p:sp>
            </mc:Choice>
            <mc:Fallback xmlns=""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907F55A0-A6DA-2243-80A2-67140199CA8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024152" y="4972722"/>
                    <a:ext cx="1571673" cy="738856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126D9AE7-5368-049B-F149-5CDC0671DF68}"/>
              </a:ext>
            </a:extLst>
          </p:cNvPr>
          <p:cNvSpPr/>
          <p:nvPr/>
        </p:nvSpPr>
        <p:spPr bwMode="auto">
          <a:xfrm>
            <a:off x="4550484" y="1958975"/>
            <a:ext cx="1420009" cy="375434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7428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800" b="1" noProof="0" dirty="0"/>
              <a:t>Mixed Effects Models</a:t>
            </a:r>
            <a:br>
              <a:rPr lang="en-GB" sz="4800" b="1" noProof="0" dirty="0"/>
            </a:br>
            <a:r>
              <a:rPr lang="en-GB" sz="4800" b="0" noProof="0" dirty="0"/>
              <a:t>R - implementation 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7026975" y="2406222"/>
            <a:ext cx="4478840" cy="3785652"/>
            <a:chOff x="4079534" y="2423272"/>
            <a:chExt cx="4480010" cy="3786641"/>
          </a:xfrm>
        </p:grpSpPr>
        <p:sp>
          <p:nvSpPr>
            <p:cNvPr id="14" name="Rectangle 13"/>
            <p:cNvSpPr/>
            <p:nvPr/>
          </p:nvSpPr>
          <p:spPr>
            <a:xfrm>
              <a:off x="4079534" y="2423272"/>
              <a:ext cx="4480010" cy="37866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2000" b="1" dirty="0">
                  <a:latin typeface="+mn-lt"/>
                  <a:ea typeface="Helvetica" charset="0"/>
                  <a:cs typeface="Helvetica" charset="0"/>
                </a:rPr>
                <a:t>Extract the random effects from </a:t>
              </a:r>
              <a:r>
                <a:rPr lang="en-US" sz="2000" b="1" dirty="0" err="1">
                  <a:latin typeface="Courier New" panose="02070309020205020404" pitchFamily="49" charset="0"/>
                  <a:ea typeface="Helvetica" charset="0"/>
                  <a:cs typeface="Courier New" panose="02070309020205020404" pitchFamily="49" charset="0"/>
                </a:rPr>
                <a:t>lme</a:t>
              </a:r>
              <a:endParaRPr lang="en-US" sz="2000" b="1" dirty="0">
                <a:latin typeface="Courier New" panose="02070309020205020404" pitchFamily="49" charset="0"/>
                <a:ea typeface="Helvetica" charset="0"/>
                <a:cs typeface="Courier New" panose="02070309020205020404" pitchFamily="49" charset="0"/>
              </a:endParaRPr>
            </a:p>
            <a:p>
              <a:pPr>
                <a:lnSpc>
                  <a:spcPct val="100000"/>
                </a:lnSpc>
              </a:pPr>
              <a:r>
                <a:rPr lang="en-GB" sz="2000" dirty="0">
                  <a:solidFill>
                    <a:srgbClr val="060087"/>
                  </a:solidFill>
                  <a:latin typeface="Courier New" panose="02070309020205020404" pitchFamily="49" charset="0"/>
                </a:rPr>
                <a:t>&gt; </a:t>
              </a:r>
              <a:r>
                <a:rPr lang="en-GB" sz="2000" dirty="0" err="1">
                  <a:solidFill>
                    <a:srgbClr val="060087"/>
                  </a:solidFill>
                  <a:latin typeface="Courier New" panose="02070309020205020404" pitchFamily="49" charset="0"/>
                </a:rPr>
                <a:t>ranef</a:t>
              </a:r>
              <a:r>
                <a:rPr lang="en-GB" sz="2000" dirty="0">
                  <a:solidFill>
                    <a:srgbClr val="060087"/>
                  </a:solidFill>
                  <a:latin typeface="Courier New" panose="02070309020205020404" pitchFamily="49" charset="0"/>
                </a:rPr>
                <a:t>(</a:t>
              </a:r>
              <a:r>
                <a:rPr lang="en-GB" sz="2000" dirty="0">
                  <a:solidFill>
                    <a:srgbClr val="000000"/>
                  </a:solidFill>
                  <a:latin typeface="Courier New" panose="02070309020205020404" pitchFamily="49" charset="0"/>
                </a:rPr>
                <a:t>Mlme1</a:t>
              </a:r>
              <a:r>
                <a:rPr lang="en-GB" sz="2000" dirty="0">
                  <a:solidFill>
                    <a:srgbClr val="060087"/>
                  </a:solidFill>
                  <a:latin typeface="Courier New" panose="02070309020205020404" pitchFamily="49" charset="0"/>
                </a:rPr>
                <a:t>)</a:t>
              </a:r>
            </a:p>
            <a:p>
              <a:pPr>
                <a:lnSpc>
                  <a:spcPct val="100000"/>
                </a:lnSpc>
              </a:pPr>
              <a:r>
                <a:rPr lang="en-GB" sz="2000" dirty="0">
                  <a:solidFill>
                    <a:srgbClr val="060087"/>
                  </a:solidFill>
                  <a:latin typeface="Courier New" panose="02070309020205020404" pitchFamily="49" charset="0"/>
                </a:rPr>
                <a:t>  (</a:t>
              </a:r>
              <a:r>
                <a:rPr lang="en-GB" sz="2000" dirty="0">
                  <a:solidFill>
                    <a:srgbClr val="000000"/>
                  </a:solidFill>
                  <a:latin typeface="Courier New" panose="02070309020205020404" pitchFamily="49" charset="0"/>
                </a:rPr>
                <a:t>Intercept</a:t>
              </a:r>
              <a:r>
                <a:rPr lang="en-GB" sz="2000" dirty="0">
                  <a:solidFill>
                    <a:srgbClr val="060087"/>
                  </a:solidFill>
                  <a:latin typeface="Courier New" panose="02070309020205020404" pitchFamily="49" charset="0"/>
                </a:rPr>
                <a:t>)</a:t>
              </a:r>
              <a:endParaRPr lang="en-GB" sz="2000" dirty="0">
                <a:solidFill>
                  <a:srgbClr val="000000"/>
                </a:solidFill>
                <a:latin typeface="Courier New" panose="02070309020205020404" pitchFamily="49" charset="0"/>
              </a:endParaRPr>
            </a:p>
            <a:p>
              <a:pPr>
                <a:lnSpc>
                  <a:spcPct val="100000"/>
                </a:lnSpc>
              </a:pPr>
              <a:r>
                <a:rPr lang="en-GB" sz="2000" dirty="0">
                  <a:solidFill>
                    <a:srgbClr val="0B4213"/>
                  </a:solidFill>
                  <a:latin typeface="Courier New" panose="02070309020205020404" pitchFamily="49" charset="0"/>
                </a:rPr>
                <a:t>1</a:t>
              </a:r>
              <a:r>
                <a:rPr lang="en-GB" sz="2000" dirty="0">
                  <a:solidFill>
                    <a:srgbClr val="060087"/>
                  </a:solidFill>
                  <a:latin typeface="Courier New" panose="02070309020205020404" pitchFamily="49" charset="0"/>
                </a:rPr>
                <a:t>    </a:t>
              </a:r>
              <a:r>
                <a:rPr lang="en-GB" sz="2000" dirty="0">
                  <a:solidFill>
                    <a:srgbClr val="0B4213"/>
                  </a:solidFill>
                  <a:latin typeface="Courier New" panose="02070309020205020404" pitchFamily="49" charset="0"/>
                </a:rPr>
                <a:t>2.621519</a:t>
              </a:r>
            </a:p>
            <a:p>
              <a:pPr>
                <a:lnSpc>
                  <a:spcPct val="100000"/>
                </a:lnSpc>
              </a:pPr>
              <a:r>
                <a:rPr lang="en-GB" sz="2000" dirty="0">
                  <a:solidFill>
                    <a:srgbClr val="0B4213"/>
                  </a:solidFill>
                  <a:latin typeface="Courier New" panose="02070309020205020404" pitchFamily="49" charset="0"/>
                </a:rPr>
                <a:t>2</a:t>
              </a:r>
              <a:r>
                <a:rPr lang="en-GB" sz="2000" dirty="0">
                  <a:solidFill>
                    <a:srgbClr val="060087"/>
                  </a:solidFill>
                  <a:latin typeface="Courier New" panose="02070309020205020404" pitchFamily="49" charset="0"/>
                </a:rPr>
                <a:t>    </a:t>
              </a:r>
              <a:r>
                <a:rPr lang="en-GB" sz="2000" dirty="0">
                  <a:solidFill>
                    <a:srgbClr val="0B4213"/>
                  </a:solidFill>
                  <a:latin typeface="Courier New" panose="02070309020205020404" pitchFamily="49" charset="0"/>
                </a:rPr>
                <a:t>5.199608</a:t>
              </a:r>
            </a:p>
            <a:p>
              <a:pPr>
                <a:lnSpc>
                  <a:spcPct val="100000"/>
                </a:lnSpc>
              </a:pPr>
              <a:r>
                <a:rPr lang="en-GB" sz="2000" dirty="0">
                  <a:solidFill>
                    <a:srgbClr val="0B4213"/>
                  </a:solidFill>
                  <a:latin typeface="Courier New" panose="02070309020205020404" pitchFamily="49" charset="0"/>
                </a:rPr>
                <a:t>3</a:t>
              </a:r>
              <a:r>
                <a:rPr lang="en-GB" sz="2000" dirty="0">
                  <a:solidFill>
                    <a:srgbClr val="060087"/>
                  </a:solidFill>
                  <a:latin typeface="Courier New" panose="02070309020205020404" pitchFamily="49" charset="0"/>
                </a:rPr>
                <a:t>   </a:t>
              </a:r>
              <a:r>
                <a:rPr lang="en-GB" sz="2000" dirty="0">
                  <a:solidFill>
                    <a:srgbClr val="0B4213"/>
                  </a:solidFill>
                  <a:latin typeface="Courier New" panose="02070309020205020404" pitchFamily="49" charset="0"/>
                </a:rPr>
                <a:t>-2.615780</a:t>
              </a:r>
            </a:p>
            <a:p>
              <a:pPr>
                <a:lnSpc>
                  <a:spcPct val="100000"/>
                </a:lnSpc>
              </a:pPr>
              <a:r>
                <a:rPr lang="en-GB" sz="2000" dirty="0">
                  <a:solidFill>
                    <a:srgbClr val="0B4213"/>
                  </a:solidFill>
                  <a:latin typeface="Courier New" panose="02070309020205020404" pitchFamily="49" charset="0"/>
                </a:rPr>
                <a:t>4</a:t>
              </a:r>
              <a:r>
                <a:rPr lang="en-GB" sz="2000" dirty="0">
                  <a:solidFill>
                    <a:srgbClr val="060087"/>
                  </a:solidFill>
                  <a:latin typeface="Courier New" panose="02070309020205020404" pitchFamily="49" charset="0"/>
                </a:rPr>
                <a:t>   </a:t>
              </a:r>
              <a:r>
                <a:rPr lang="en-GB" sz="2000" dirty="0">
                  <a:solidFill>
                    <a:srgbClr val="0B4213"/>
                  </a:solidFill>
                  <a:latin typeface="Courier New" panose="02070309020205020404" pitchFamily="49" charset="0"/>
                </a:rPr>
                <a:t>-2.275618</a:t>
              </a:r>
            </a:p>
            <a:p>
              <a:pPr>
                <a:lnSpc>
                  <a:spcPct val="100000"/>
                </a:lnSpc>
              </a:pPr>
              <a:r>
                <a:rPr lang="en-GB" sz="2000" dirty="0">
                  <a:solidFill>
                    <a:srgbClr val="0B4213"/>
                  </a:solidFill>
                  <a:latin typeface="Courier New" panose="02070309020205020404" pitchFamily="49" charset="0"/>
                </a:rPr>
                <a:t>5</a:t>
              </a:r>
              <a:r>
                <a:rPr lang="en-GB" sz="2000" dirty="0">
                  <a:solidFill>
                    <a:srgbClr val="060087"/>
                  </a:solidFill>
                  <a:latin typeface="Courier New" panose="02070309020205020404" pitchFamily="49" charset="0"/>
                </a:rPr>
                <a:t>    </a:t>
              </a:r>
              <a:r>
                <a:rPr lang="en-GB" sz="2000" dirty="0">
                  <a:solidFill>
                    <a:srgbClr val="0B4213"/>
                  </a:solidFill>
                  <a:latin typeface="Courier New" panose="02070309020205020404" pitchFamily="49" charset="0"/>
                </a:rPr>
                <a:t>1.950179</a:t>
              </a:r>
            </a:p>
            <a:p>
              <a:pPr>
                <a:lnSpc>
                  <a:spcPct val="100000"/>
                </a:lnSpc>
              </a:pPr>
              <a:r>
                <a:rPr lang="en-GB" sz="2000" dirty="0">
                  <a:solidFill>
                    <a:srgbClr val="0B4213"/>
                  </a:solidFill>
                  <a:latin typeface="Courier New" panose="02070309020205020404" pitchFamily="49" charset="0"/>
                </a:rPr>
                <a:t>6</a:t>
              </a:r>
              <a:r>
                <a:rPr lang="en-GB" sz="2000" dirty="0">
                  <a:solidFill>
                    <a:srgbClr val="060087"/>
                  </a:solidFill>
                  <a:latin typeface="Courier New" panose="02070309020205020404" pitchFamily="49" charset="0"/>
                </a:rPr>
                <a:t>   </a:t>
              </a:r>
              <a:r>
                <a:rPr lang="en-GB" sz="2000" dirty="0">
                  <a:solidFill>
                    <a:srgbClr val="0B4213"/>
                  </a:solidFill>
                  <a:latin typeface="Courier New" panose="02070309020205020404" pitchFamily="49" charset="0"/>
                </a:rPr>
                <a:t>-1.629402</a:t>
              </a:r>
            </a:p>
            <a:p>
              <a:pPr>
                <a:lnSpc>
                  <a:spcPct val="100000"/>
                </a:lnSpc>
              </a:pPr>
              <a:r>
                <a:rPr lang="en-GB" sz="2000" dirty="0">
                  <a:solidFill>
                    <a:srgbClr val="0B4213"/>
                  </a:solidFill>
                  <a:latin typeface="Courier New" panose="02070309020205020404" pitchFamily="49" charset="0"/>
                </a:rPr>
                <a:t>7</a:t>
              </a:r>
              <a:r>
                <a:rPr lang="en-GB" sz="2000" dirty="0">
                  <a:solidFill>
                    <a:srgbClr val="060087"/>
                  </a:solidFill>
                  <a:latin typeface="Courier New" panose="02070309020205020404" pitchFamily="49" charset="0"/>
                </a:rPr>
                <a:t>   </a:t>
              </a:r>
              <a:r>
                <a:rPr lang="en-GB" sz="2000" dirty="0">
                  <a:solidFill>
                    <a:srgbClr val="0B4213"/>
                  </a:solidFill>
                  <a:latin typeface="Courier New" panose="02070309020205020404" pitchFamily="49" charset="0"/>
                </a:rPr>
                <a:t>-1.765477</a:t>
              </a:r>
            </a:p>
            <a:p>
              <a:pPr>
                <a:lnSpc>
                  <a:spcPct val="100000"/>
                </a:lnSpc>
              </a:pPr>
              <a:r>
                <a:rPr lang="en-GB" sz="2000" dirty="0">
                  <a:solidFill>
                    <a:srgbClr val="0B4213"/>
                  </a:solidFill>
                  <a:latin typeface="Courier New" panose="02070309020205020404" pitchFamily="49" charset="0"/>
                </a:rPr>
                <a:t>8</a:t>
              </a:r>
              <a:r>
                <a:rPr lang="en-GB" sz="2000" dirty="0">
                  <a:solidFill>
                    <a:srgbClr val="060087"/>
                  </a:solidFill>
                  <a:latin typeface="Courier New" panose="02070309020205020404" pitchFamily="49" charset="0"/>
                </a:rPr>
                <a:t>   </a:t>
              </a:r>
              <a:r>
                <a:rPr lang="en-GB" sz="2000" dirty="0">
                  <a:solidFill>
                    <a:srgbClr val="0B4213"/>
                  </a:solidFill>
                  <a:latin typeface="Courier New" panose="02070309020205020404" pitchFamily="49" charset="0"/>
                </a:rPr>
                <a:t>-1.061665</a:t>
              </a:r>
            </a:p>
            <a:p>
              <a:pPr>
                <a:lnSpc>
                  <a:spcPct val="100000"/>
                </a:lnSpc>
              </a:pPr>
              <a:r>
                <a:rPr lang="en-GB" sz="2000" dirty="0">
                  <a:solidFill>
                    <a:srgbClr val="0B4213"/>
                  </a:solidFill>
                  <a:latin typeface="Courier New" panose="02070309020205020404" pitchFamily="49" charset="0"/>
                </a:rPr>
                <a:t>9</a:t>
              </a:r>
              <a:r>
                <a:rPr lang="en-GB" sz="2000" dirty="0">
                  <a:solidFill>
                    <a:srgbClr val="060087"/>
                  </a:solidFill>
                  <a:latin typeface="Courier New" panose="02070309020205020404" pitchFamily="49" charset="0"/>
                </a:rPr>
                <a:t>   </a:t>
              </a:r>
              <a:r>
                <a:rPr lang="en-GB" sz="2000" dirty="0">
                  <a:solidFill>
                    <a:srgbClr val="0B4213"/>
                  </a:solidFill>
                  <a:latin typeface="Courier New" panose="02070309020205020404" pitchFamily="49" charset="0"/>
                </a:rPr>
                <a:t>-0.423364</a:t>
              </a:r>
              <a:endParaRPr lang="is-IS" sz="2000" dirty="0">
                <a:solidFill>
                  <a:srgbClr val="0700FF"/>
                </a:solidFill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endParaRPr>
            </a:p>
          </p:txBody>
        </p:sp>
        <p:sp>
          <p:nvSpPr>
            <p:cNvPr id="15" name="Right Brace 14"/>
            <p:cNvSpPr/>
            <p:nvPr/>
          </p:nvSpPr>
          <p:spPr>
            <a:xfrm>
              <a:off x="6364166" y="3359620"/>
              <a:ext cx="422521" cy="2734557"/>
            </a:xfrm>
            <a:prstGeom prst="rightBrace">
              <a:avLst>
                <a:gd name="adj1" fmla="val 425001"/>
                <a:gd name="adj2" fmla="val 50000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GB" sz="4798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889798" y="4440021"/>
              <a:ext cx="626796" cy="5233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GB" sz="2800" i="1" dirty="0" err="1">
                  <a:solidFill>
                    <a:srgbClr val="0700FF"/>
                  </a:solidFill>
                  <a:latin typeface="+mn-lt"/>
                  <a:ea typeface="Times New Roman" charset="0"/>
                  <a:cs typeface="Times New Roman" charset="0"/>
                </a:rPr>
                <a:t>u</a:t>
              </a:r>
              <a:r>
                <a:rPr lang="en-GB" sz="2800" i="1" baseline="-25000" dirty="0" err="1">
                  <a:solidFill>
                    <a:srgbClr val="0700FF"/>
                  </a:solidFill>
                  <a:latin typeface="+mn-lt"/>
                  <a:ea typeface="Times New Roman" charset="0"/>
                  <a:cs typeface="Times New Roman" charset="0"/>
                </a:rPr>
                <a:t>i</a:t>
              </a:r>
              <a:endParaRPr lang="en-GB" sz="2800" i="1" baseline="-25000" dirty="0">
                <a:solidFill>
                  <a:srgbClr val="0700FF"/>
                </a:solidFill>
                <a:latin typeface="+mn-lt"/>
                <a:ea typeface="Times New Roman" charset="0"/>
                <a:cs typeface="Times New Roman" charset="0"/>
              </a:endParaRP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1374839" y="1802928"/>
            <a:ext cx="3495188" cy="10769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GB" sz="3199" b="1" dirty="0">
                <a:latin typeface="+mn-lt"/>
                <a:ea typeface="Helvetica" charset="0"/>
                <a:cs typeface="Helvetica" charset="0"/>
              </a:rPr>
              <a:t>Random Intercept</a:t>
            </a:r>
          </a:p>
          <a:p>
            <a:pPr algn="ctr">
              <a:lnSpc>
                <a:spcPct val="100000"/>
              </a:lnSpc>
            </a:pPr>
            <a:r>
              <a:rPr lang="en-GB" sz="3199" b="1" dirty="0">
                <a:latin typeface="+mn-lt"/>
                <a:ea typeface="Helvetica" charset="0"/>
                <a:cs typeface="Helvetica" charset="0"/>
              </a:rPr>
              <a:t>model: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Rounded Rectangle 17"/>
              <p:cNvSpPr/>
              <p:nvPr/>
            </p:nvSpPr>
            <p:spPr>
              <a:xfrm>
                <a:off x="6620869" y="1524174"/>
                <a:ext cx="4585294" cy="827993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799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799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799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2799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799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𝛼</m:t>
                      </m:r>
                      <m:r>
                        <a:rPr lang="en-US" sz="2799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799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𝛽</m:t>
                      </m:r>
                      <m:sSub>
                        <m:sSubPr>
                          <m:ctrlPr>
                            <a:rPr lang="en-US" sz="2799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799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NAP</m:t>
                          </m:r>
                        </m:e>
                        <m:sub>
                          <m:r>
                            <a:rPr lang="en-US" sz="2799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2799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799" i="1">
                              <a:solidFill>
                                <a:srgbClr val="07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799" i="1">
                              <a:solidFill>
                                <a:srgbClr val="0700FF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799" i="1">
                              <a:solidFill>
                                <a:srgbClr val="0700FF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799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799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799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799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en-GB" sz="2799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8" name="Rounded 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0869" y="1524174"/>
                <a:ext cx="4585294" cy="827993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A181F98E-007A-CD4F-942D-40F755EE9D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838" y="2397210"/>
            <a:ext cx="4093429" cy="4093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25130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800" b="1" noProof="0" dirty="0"/>
              <a:t>Mixed Effects Models</a:t>
            </a:r>
            <a:br>
              <a:rPr lang="en-GB" sz="4800" b="1" noProof="0" dirty="0"/>
            </a:br>
            <a:r>
              <a:rPr lang="en-GB" sz="4800" b="0" noProof="0" dirty="0"/>
              <a:t>Equation Notation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13010" y="1681129"/>
            <a:ext cx="3495188" cy="10769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GB" sz="3199" b="1" dirty="0">
                <a:latin typeface="+mn-lt"/>
                <a:ea typeface="Helvetica" charset="0"/>
              </a:rPr>
              <a:t>Random Intercept</a:t>
            </a:r>
          </a:p>
          <a:p>
            <a:pPr>
              <a:lnSpc>
                <a:spcPct val="100000"/>
              </a:lnSpc>
            </a:pPr>
            <a:r>
              <a:rPr lang="en-GB" sz="3199" b="1" dirty="0">
                <a:latin typeface="+mn-lt"/>
                <a:ea typeface="Helvetica" charset="0"/>
              </a:rPr>
              <a:t> and slope model: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/>
              <p:cNvSpPr txBox="1"/>
              <p:nvPr/>
            </p:nvSpPr>
            <p:spPr>
              <a:xfrm>
                <a:off x="2613833" y="5491326"/>
                <a:ext cx="6961157" cy="769441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GB" sz="2400" b="1" dirty="0">
                    <a:solidFill>
                      <a:schemeClr val="bg1"/>
                    </a:solidFill>
                    <a:latin typeface="+mn-lt"/>
                    <a:ea typeface="Helvetica" charset="0"/>
                  </a:rPr>
                  <a:t>This results in </a:t>
                </a:r>
              </a:p>
              <a:p>
                <a:pPr>
                  <a:lnSpc>
                    <a:spcPct val="100000"/>
                  </a:lnSpc>
                </a:pPr>
                <a:r>
                  <a:rPr lang="en-GB" sz="2000" b="1" dirty="0">
                    <a:solidFill>
                      <a:schemeClr val="bg1"/>
                    </a:solidFill>
                    <a:latin typeface="+mn-lt"/>
                    <a:ea typeface="Helvetica" charset="0"/>
                  </a:rPr>
                  <a:t>    nine (9) intercepts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mr-IN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Helvetica" charset="0"/>
                          </a:rPr>
                        </m:ctrlPr>
                      </m:dPr>
                      <m:e>
                        <m:r>
                          <a:rPr lang="mr-IN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charset="0"/>
                          </a:rPr>
                          <m:t>𝛼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</a:rPr>
                              <m:t>𝑖</m:t>
                            </m:r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GB" sz="2000" b="1" dirty="0">
                    <a:solidFill>
                      <a:schemeClr val="bg1"/>
                    </a:solidFill>
                    <a:latin typeface="+mn-lt"/>
                    <a:ea typeface="Helvetica" charset="0"/>
                    <a:sym typeface="Wingdings"/>
                  </a:rPr>
                  <a:t> and </a:t>
                </a:r>
                <a:r>
                  <a:rPr lang="en-GB" sz="2000" b="1" dirty="0">
                    <a:solidFill>
                      <a:schemeClr val="bg1"/>
                    </a:solidFill>
                    <a:latin typeface="+mn-lt"/>
                    <a:ea typeface="Helvetica" charset="0"/>
                  </a:rPr>
                  <a:t>nine (9) slopes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mr-IN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Helvetica" charset="0"/>
                          </a:rPr>
                        </m:ctrlPr>
                      </m:dPr>
                      <m:e>
                        <m:r>
                          <a:rPr lang="mr-IN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charset="0"/>
                          </a:rPr>
                          <m:t>𝛽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</a:rPr>
                              <m:t>𝑖</m:t>
                            </m:r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GB" sz="2000" dirty="0">
                  <a:solidFill>
                    <a:schemeClr val="bg1"/>
                  </a:solidFill>
                  <a:latin typeface="+mn-lt"/>
                  <a:ea typeface="Helvetica" charset="0"/>
                </a:endParaRPr>
              </a:p>
            </p:txBody>
          </p:sp>
        </mc:Choice>
        <mc:Fallback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3833" y="5491326"/>
                <a:ext cx="6961157" cy="769441"/>
              </a:xfrm>
              <a:prstGeom prst="rect">
                <a:avLst/>
              </a:prstGeom>
              <a:blipFill>
                <a:blip r:embed="rId2"/>
                <a:stretch>
                  <a:fillRect l="-1273" t="-6557" b="-1475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ounded Rectangle 27"/>
              <p:cNvSpPr/>
              <p:nvPr/>
            </p:nvSpPr>
            <p:spPr>
              <a:xfrm>
                <a:off x="6094412" y="1803504"/>
                <a:ext cx="5050219" cy="827993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199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99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199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𝑖𝑗</m:t>
                          </m:r>
                        </m:sub>
                      </m:sSub>
                      <m:r>
                        <a:rPr lang="en-US" sz="2199" i="1">
                          <a:solidFill>
                            <a:schemeClr val="tx1"/>
                          </a:solidFill>
                          <a:latin typeface="Cambria Math" charset="0"/>
                        </a:rPr>
                        <m:t>=</m:t>
                      </m:r>
                      <m:r>
                        <a:rPr lang="en-US" sz="2199" i="1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𝛼</m:t>
                      </m:r>
                      <m:r>
                        <a:rPr lang="en-US" sz="2199" i="1">
                          <a:solidFill>
                            <a:schemeClr val="tx1"/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en-US" sz="2199" i="1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𝛽</m:t>
                      </m:r>
                      <m:sSub>
                        <m:sSubPr>
                          <m:ctrlPr>
                            <a:rPr lang="en-US" sz="2199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199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NAP</m:t>
                          </m:r>
                        </m:e>
                        <m:sub>
                          <m:r>
                            <a:rPr lang="en-US" sz="2199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𝑖𝑗</m:t>
                          </m:r>
                        </m:sub>
                      </m:sSub>
                      <m:r>
                        <a:rPr lang="en-US" sz="2199" i="1">
                          <a:solidFill>
                            <a:schemeClr val="tx1"/>
                          </a:solidFill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sz="2199" i="1">
                              <a:solidFill>
                                <a:srgbClr val="07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99" i="1">
                              <a:solidFill>
                                <a:srgbClr val="0700FF"/>
                              </a:solidFill>
                              <a:latin typeface="Cambria Math" charset="0"/>
                            </a:rPr>
                            <m:t>𝑢</m:t>
                          </m:r>
                        </m:e>
                        <m:sub>
                          <m:r>
                            <a:rPr lang="en-US" sz="2199" i="1">
                              <a:solidFill>
                                <a:srgbClr val="0700FF"/>
                              </a:solidFill>
                              <a:latin typeface="Cambria Math" charset="0"/>
                            </a:rPr>
                            <m:t>𝑖</m:t>
                          </m:r>
                          <m:r>
                            <a:rPr lang="en-US" sz="2199" i="1">
                              <a:solidFill>
                                <a:srgbClr val="0700FF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sz="2199" i="1">
                          <a:solidFill>
                            <a:schemeClr val="tx1"/>
                          </a:solidFill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sz="2199" i="1">
                              <a:solidFill>
                                <a:srgbClr val="07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99" i="1">
                              <a:solidFill>
                                <a:srgbClr val="0700FF"/>
                              </a:solidFill>
                              <a:latin typeface="Cambria Math" charset="0"/>
                            </a:rPr>
                            <m:t>𝑢</m:t>
                          </m:r>
                        </m:e>
                        <m:sub>
                          <m:r>
                            <a:rPr lang="en-US" sz="2199" i="1">
                              <a:solidFill>
                                <a:srgbClr val="0700FF"/>
                              </a:solidFill>
                              <a:latin typeface="Cambria Math" charset="0"/>
                            </a:rPr>
                            <m:t>𝑖</m:t>
                          </m:r>
                          <m:r>
                            <a:rPr lang="en-US" sz="2199" i="1">
                              <a:solidFill>
                                <a:srgbClr val="0700FF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2199" i="1">
                              <a:solidFill>
                                <a:srgbClr val="07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199">
                              <a:solidFill>
                                <a:srgbClr val="0700FF"/>
                              </a:solidFill>
                              <a:latin typeface="Cambria Math" charset="0"/>
                            </a:rPr>
                            <m:t>NAP</m:t>
                          </m:r>
                        </m:e>
                        <m:sub>
                          <m:r>
                            <a:rPr lang="en-US" sz="2199" i="1">
                              <a:solidFill>
                                <a:srgbClr val="0700FF"/>
                              </a:solidFill>
                              <a:latin typeface="Cambria Math" charset="0"/>
                            </a:rPr>
                            <m:t>𝑖𝑗</m:t>
                          </m:r>
                        </m:sub>
                      </m:sSub>
                      <m:r>
                        <a:rPr lang="en-US" sz="2199" i="1">
                          <a:solidFill>
                            <a:schemeClr val="tx1"/>
                          </a:solidFill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sz="2199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99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𝑒</m:t>
                          </m:r>
                        </m:e>
                        <m:sub>
                          <m:r>
                            <a:rPr lang="en-US" sz="2199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en-GB" sz="2199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8" name="Rounded Rectangle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4412" y="1803504"/>
                <a:ext cx="5050219" cy="827993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/>
          <p:cNvGrpSpPr/>
          <p:nvPr/>
        </p:nvGrpSpPr>
        <p:grpSpPr>
          <a:xfrm>
            <a:off x="621804" y="2658296"/>
            <a:ext cx="7488833" cy="2676914"/>
            <a:chOff x="333853" y="2457664"/>
            <a:chExt cx="7490783" cy="2677611"/>
          </a:xfrm>
        </p:grpSpPr>
        <p:graphicFrame>
          <p:nvGraphicFramePr>
            <p:cNvPr id="8" name="Object 7"/>
            <p:cNvGraphicFramePr>
              <a:graphicFrameLocks noChangeAspect="1"/>
            </p:cNvGraphicFramePr>
            <p:nvPr/>
          </p:nvGraphicFramePr>
          <p:xfrm>
            <a:off x="333853" y="2457664"/>
            <a:ext cx="448152" cy="61950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5" imgW="190440" imgH="266400" progId="Equation.DSMT4">
                    <p:embed/>
                  </p:oleObj>
                </mc:Choice>
                <mc:Fallback>
                  <p:oleObj name="Equation" r:id="rId5" imgW="190440" imgH="266400" progId="Equation.DSMT4">
                    <p:embed/>
                    <p:pic>
                      <p:nvPicPr>
                        <p:cNvPr id="8" name="Object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3853" y="2457664"/>
                          <a:ext cx="448152" cy="61950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" name="TextBox 8"/>
            <p:cNvSpPr txBox="1"/>
            <p:nvPr/>
          </p:nvSpPr>
          <p:spPr>
            <a:xfrm>
              <a:off x="856672" y="2567360"/>
              <a:ext cx="4279849" cy="4000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nl-NL" sz="1999" dirty="0">
                  <a:latin typeface="+mn-lt"/>
                  <a:ea typeface="Helvetica" charset="0"/>
                </a:rPr>
                <a:t>species richness at beach </a:t>
              </a:r>
              <a:r>
                <a:rPr lang="nl-NL" sz="1999" i="1" dirty="0">
                  <a:latin typeface="+mn-lt"/>
                  <a:ea typeface="Helvetica" charset="0"/>
                </a:rPr>
                <a:t>i</a:t>
              </a:r>
              <a:r>
                <a:rPr lang="nl-NL" sz="1999" dirty="0">
                  <a:latin typeface="+mn-lt"/>
                  <a:ea typeface="Helvetica" charset="0"/>
                </a:rPr>
                <a:t> and site </a:t>
              </a:r>
              <a:r>
                <a:rPr lang="nl-NL" sz="1999" i="1" dirty="0">
                  <a:latin typeface="+mn-lt"/>
                  <a:ea typeface="Helvetica" charset="0"/>
                </a:rPr>
                <a:t>j</a:t>
              </a:r>
            </a:p>
          </p:txBody>
        </p:sp>
        <p:graphicFrame>
          <p:nvGraphicFramePr>
            <p:cNvPr id="10" name="Object 4"/>
            <p:cNvGraphicFramePr>
              <a:graphicFrameLocks noChangeAspect="1"/>
            </p:cNvGraphicFramePr>
            <p:nvPr/>
          </p:nvGraphicFramePr>
          <p:xfrm>
            <a:off x="364410" y="3052857"/>
            <a:ext cx="328059" cy="32366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7" imgW="139680" imgH="139680" progId="Equation.DSMT4">
                    <p:embed/>
                  </p:oleObj>
                </mc:Choice>
                <mc:Fallback>
                  <p:oleObj name="Equation" r:id="rId7" imgW="139680" imgH="139680" progId="Equation.DSMT4">
                    <p:embed/>
                    <p:pic>
                      <p:nvPicPr>
                        <p:cNvPr id="10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4410" y="3052857"/>
                          <a:ext cx="328059" cy="32366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" name="TextBox 10"/>
            <p:cNvSpPr txBox="1"/>
            <p:nvPr/>
          </p:nvSpPr>
          <p:spPr>
            <a:xfrm>
              <a:off x="866832" y="3014634"/>
              <a:ext cx="2631213" cy="4000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nl-NL" sz="1999" dirty="0">
                  <a:latin typeface="+mn-lt"/>
                  <a:ea typeface="Helvetica" charset="0"/>
                </a:rPr>
                <a:t>fixed overall intercept</a:t>
              </a:r>
              <a:endParaRPr lang="nl-NL" sz="1999" i="1" dirty="0">
                <a:latin typeface="+mn-lt"/>
                <a:ea typeface="Helvetica" charset="0"/>
              </a:endParaRPr>
            </a:p>
          </p:txBody>
        </p:sp>
        <p:graphicFrame>
          <p:nvGraphicFramePr>
            <p:cNvPr id="12" name="Object 11"/>
            <p:cNvGraphicFramePr>
              <a:graphicFrameLocks noChangeAspect="1"/>
            </p:cNvGraphicFramePr>
            <p:nvPr/>
          </p:nvGraphicFramePr>
          <p:xfrm>
            <a:off x="374533" y="3346170"/>
            <a:ext cx="388104" cy="5008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9" imgW="164880" imgH="215640" progId="Equation.DSMT4">
                    <p:embed/>
                  </p:oleObj>
                </mc:Choice>
                <mc:Fallback>
                  <p:oleObj name="Equation" r:id="rId9" imgW="164880" imgH="215640" progId="Equation.DSMT4">
                    <p:embed/>
                    <p:pic>
                      <p:nvPicPr>
                        <p:cNvPr id="12" name="Object 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4533" y="3346170"/>
                          <a:ext cx="388104" cy="5008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3" name="TextBox 12"/>
            <p:cNvSpPr txBox="1"/>
            <p:nvPr/>
          </p:nvSpPr>
          <p:spPr>
            <a:xfrm>
              <a:off x="866832" y="3396552"/>
              <a:ext cx="2237093" cy="4000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nl-NL" sz="1999" dirty="0">
                  <a:latin typeface="+mn-lt"/>
                  <a:ea typeface="Helvetica" charset="0"/>
                </a:rPr>
                <a:t>fixed overall slope</a:t>
              </a:r>
              <a:endParaRPr lang="nl-NL" sz="1999" i="1" dirty="0">
                <a:latin typeface="+mn-lt"/>
                <a:ea typeface="Helvetica" charset="0"/>
              </a:endParaRPr>
            </a:p>
          </p:txBody>
        </p:sp>
        <p:graphicFrame>
          <p:nvGraphicFramePr>
            <p:cNvPr id="14" name="Object 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673680943"/>
                </p:ext>
              </p:extLst>
            </p:nvPr>
          </p:nvGraphicFramePr>
          <p:xfrm>
            <a:off x="338023" y="3660729"/>
            <a:ext cx="478906" cy="55945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1" imgW="203040" imgH="241200" progId="Equation.DSMT4">
                    <p:embed/>
                  </p:oleObj>
                </mc:Choice>
                <mc:Fallback>
                  <p:oleObj name="Equation" r:id="rId11" imgW="203040" imgH="241200" progId="Equation.DSMT4">
                    <p:embed/>
                    <p:pic>
                      <p:nvPicPr>
                        <p:cNvPr id="14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8023" y="3660729"/>
                          <a:ext cx="478906" cy="55945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5" name="TextBox 14"/>
            <p:cNvSpPr txBox="1"/>
            <p:nvPr/>
          </p:nvSpPr>
          <p:spPr>
            <a:xfrm>
              <a:off x="866832" y="3740402"/>
              <a:ext cx="3422020" cy="4000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nl-NL" sz="1999" dirty="0">
                  <a:solidFill>
                    <a:srgbClr val="3333FF"/>
                  </a:solidFill>
                  <a:latin typeface="+mn-lt"/>
                  <a:ea typeface="Helvetica" charset="0"/>
                </a:rPr>
                <a:t>random</a:t>
              </a:r>
              <a:r>
                <a:rPr lang="nl-NL" sz="1999" dirty="0">
                  <a:latin typeface="+mn-lt"/>
                  <a:ea typeface="Helvetica" charset="0"/>
                </a:rPr>
                <a:t> </a:t>
              </a:r>
              <a:r>
                <a:rPr lang="nl-NL" sz="1999" dirty="0">
                  <a:solidFill>
                    <a:srgbClr val="3333FF"/>
                  </a:solidFill>
                  <a:latin typeface="+mn-lt"/>
                  <a:ea typeface="Helvetica" charset="0"/>
                </a:rPr>
                <a:t>intercept</a:t>
              </a:r>
              <a:r>
                <a:rPr lang="nl-NL" sz="1999" dirty="0">
                  <a:latin typeface="+mn-lt"/>
                  <a:ea typeface="Helvetica" charset="0"/>
                </a:rPr>
                <a:t> for beach </a:t>
              </a:r>
              <a:r>
                <a:rPr lang="nl-NL" sz="1999" i="1" dirty="0">
                  <a:latin typeface="+mn-lt"/>
                  <a:ea typeface="Helvetica" charset="0"/>
                </a:rPr>
                <a:t>i</a:t>
              </a:r>
            </a:p>
          </p:txBody>
        </p:sp>
        <p:graphicFrame>
          <p:nvGraphicFramePr>
            <p:cNvPr id="16" name="Object 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134628033"/>
                </p:ext>
              </p:extLst>
            </p:nvPr>
          </p:nvGraphicFramePr>
          <p:xfrm>
            <a:off x="4661215" y="3660729"/>
            <a:ext cx="3163421" cy="95998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3" imgW="1650960" imgH="507960" progId="Equation.DSMT4">
                    <p:embed/>
                  </p:oleObj>
                </mc:Choice>
                <mc:Fallback>
                  <p:oleObj name="Equation" r:id="rId13" imgW="1650960" imgH="507960" progId="Equation.DSMT4">
                    <p:embed/>
                    <p:pic>
                      <p:nvPicPr>
                        <p:cNvPr id="16" name="Object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661215" y="3660729"/>
                          <a:ext cx="3163421" cy="95998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7" name="Object 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223888292"/>
                </p:ext>
              </p:extLst>
            </p:nvPr>
          </p:nvGraphicFramePr>
          <p:xfrm>
            <a:off x="333853" y="4501127"/>
            <a:ext cx="388104" cy="61950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5" imgW="164880" imgH="266400" progId="Equation.DSMT4">
                    <p:embed/>
                  </p:oleObj>
                </mc:Choice>
                <mc:Fallback>
                  <p:oleObj name="Equation" r:id="rId15" imgW="164880" imgH="266400" progId="Equation.DSMT4">
                    <p:embed/>
                    <p:pic>
                      <p:nvPicPr>
                        <p:cNvPr id="17" name="Object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3853" y="4501127"/>
                          <a:ext cx="388104" cy="61950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8" name="TextBox 17"/>
            <p:cNvSpPr txBox="1"/>
            <p:nvPr/>
          </p:nvSpPr>
          <p:spPr>
            <a:xfrm>
              <a:off x="785513" y="4610824"/>
              <a:ext cx="1212507" cy="4000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nl-NL" sz="1999" dirty="0">
                  <a:latin typeface="Helvetica" charset="0"/>
                  <a:ea typeface="Helvetica" charset="0"/>
                </a:rPr>
                <a:t>residuals</a:t>
              </a:r>
              <a:endParaRPr lang="nl-NL" sz="1999" i="1" dirty="0">
                <a:latin typeface="Helvetica" charset="0"/>
                <a:ea typeface="Helvetica" charset="0"/>
              </a:endParaRPr>
            </a:p>
          </p:txBody>
        </p:sp>
        <p:graphicFrame>
          <p:nvGraphicFramePr>
            <p:cNvPr id="19" name="Object 1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131709878"/>
                </p:ext>
              </p:extLst>
            </p:nvPr>
          </p:nvGraphicFramePr>
          <p:xfrm>
            <a:off x="2110296" y="4486482"/>
            <a:ext cx="1969815" cy="64879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7" imgW="838080" imgH="279360" progId="Equation.DSMT4">
                    <p:embed/>
                  </p:oleObj>
                </mc:Choice>
                <mc:Fallback>
                  <p:oleObj name="Equation" r:id="rId17" imgW="838080" imgH="279360" progId="Equation.DSMT4">
                    <p:embed/>
                    <p:pic>
                      <p:nvPicPr>
                        <p:cNvPr id="19" name="Object 1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110296" y="4486482"/>
                          <a:ext cx="1969815" cy="64879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0" name="Object 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317874333"/>
                </p:ext>
              </p:extLst>
            </p:nvPr>
          </p:nvGraphicFramePr>
          <p:xfrm>
            <a:off x="339743" y="4054322"/>
            <a:ext cx="478906" cy="55945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9" imgW="203040" imgH="241200" progId="Equation.DSMT4">
                    <p:embed/>
                  </p:oleObj>
                </mc:Choice>
                <mc:Fallback>
                  <p:oleObj name="Equation" r:id="rId19" imgW="203040" imgH="241200" progId="Equation.DSMT4">
                    <p:embed/>
                    <p:pic>
                      <p:nvPicPr>
                        <p:cNvPr id="20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9743" y="4054322"/>
                          <a:ext cx="478906" cy="55945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1" name="TextBox 20"/>
            <p:cNvSpPr txBox="1"/>
            <p:nvPr/>
          </p:nvSpPr>
          <p:spPr>
            <a:xfrm>
              <a:off x="868552" y="4133995"/>
              <a:ext cx="3027899" cy="4000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nl-NL" sz="1999" dirty="0">
                  <a:solidFill>
                    <a:srgbClr val="3333FF"/>
                  </a:solidFill>
                  <a:latin typeface="+mn-lt"/>
                  <a:ea typeface="Helvetica" charset="0"/>
                </a:rPr>
                <a:t>random</a:t>
              </a:r>
              <a:r>
                <a:rPr lang="nl-NL" sz="1999" dirty="0">
                  <a:latin typeface="+mn-lt"/>
                  <a:ea typeface="Helvetica" charset="0"/>
                </a:rPr>
                <a:t> </a:t>
              </a:r>
              <a:r>
                <a:rPr lang="nl-NL" sz="1999" dirty="0">
                  <a:solidFill>
                    <a:srgbClr val="3333FF"/>
                  </a:solidFill>
                  <a:latin typeface="+mn-lt"/>
                  <a:ea typeface="Helvetica" charset="0"/>
                </a:rPr>
                <a:t>slope</a:t>
              </a:r>
              <a:r>
                <a:rPr lang="nl-NL" sz="1999" dirty="0">
                  <a:latin typeface="+mn-lt"/>
                  <a:ea typeface="Helvetica" charset="0"/>
                </a:rPr>
                <a:t> for beach </a:t>
              </a:r>
              <a:r>
                <a:rPr lang="nl-NL" sz="1999" i="1" dirty="0">
                  <a:latin typeface="+mn-lt"/>
                  <a:ea typeface="Helvetica" charset="0"/>
                </a:rPr>
                <a:t>i</a:t>
              </a:r>
            </a:p>
          </p:txBody>
        </p:sp>
        <p:sp>
          <p:nvSpPr>
            <p:cNvPr id="3" name="Right Brace 2"/>
            <p:cNvSpPr/>
            <p:nvPr/>
          </p:nvSpPr>
          <p:spPr>
            <a:xfrm>
              <a:off x="4336676" y="3775019"/>
              <a:ext cx="137624" cy="725603"/>
            </a:xfrm>
            <a:prstGeom prst="rightBrace">
              <a:avLst>
                <a:gd name="adj1" fmla="val 155783"/>
                <a:gd name="adj2" fmla="val 50000"/>
              </a:avLst>
            </a:prstGeom>
            <a:ln w="38100">
              <a:solidFill>
                <a:srgbClr val="07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GB" sz="4798"/>
            </a:p>
          </p:txBody>
        </p:sp>
      </p:grpSp>
    </p:spTree>
    <p:extLst>
      <p:ext uri="{BB962C8B-B14F-4D97-AF65-F5344CB8AC3E}">
        <p14:creationId xmlns:p14="http://schemas.microsoft.com/office/powerpoint/2010/main" val="370162407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/>
          <p:nvPr/>
        </p:nvSpPr>
        <p:spPr>
          <a:xfrm>
            <a:off x="985837" y="1958975"/>
            <a:ext cx="6364989" cy="418576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&gt;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Mlme1b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&lt;- </a:t>
            </a:r>
            <a:r>
              <a:rPr lang="en-GB" sz="1400" dirty="0" err="1">
                <a:solidFill>
                  <a:srgbClr val="060087"/>
                </a:solidFill>
                <a:latin typeface="Courier New" panose="02070309020205020404" pitchFamily="49" charset="0"/>
              </a:rPr>
              <a:t>lme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(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Richness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~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NAP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,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random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= ~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NAP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| </a:t>
            </a:r>
            <a:r>
              <a:rPr lang="en-GB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fBeach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,</a:t>
            </a:r>
            <a:endParaRPr lang="en-GB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+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            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data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=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RIKZ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)</a:t>
            </a:r>
            <a:endParaRPr lang="en-GB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&gt; summary(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Mlme1b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)</a:t>
            </a: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Linear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mixed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-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effects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model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fit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by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REML</a:t>
            </a: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 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Data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: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RIKZ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 </a:t>
            </a:r>
            <a:endParaRPr lang="en-GB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      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AIC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     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BIC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    </a:t>
            </a:r>
            <a:r>
              <a:rPr lang="en-GB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logLik</a:t>
            </a:r>
            <a:endParaRPr lang="en-GB" sz="1400" dirty="0">
              <a:solidFill>
                <a:srgbClr val="060087"/>
              </a:solidFill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 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244.3839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254.9511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-116.1919</a:t>
            </a: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Random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effects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:</a:t>
            </a:r>
            <a:endParaRPr lang="en-GB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 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Formula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: ~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NAP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| </a:t>
            </a:r>
            <a:r>
              <a:rPr lang="en-GB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fBeach</a:t>
            </a:r>
            <a:endParaRPr lang="en-GB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 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Structure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: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General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positive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-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definite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,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Log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-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Cholesky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parametrization</a:t>
            </a: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            </a:t>
            </a:r>
            <a:r>
              <a:rPr lang="en-GB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StdDev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  </a:t>
            </a:r>
            <a:r>
              <a:rPr lang="en-GB" sz="1400" dirty="0" err="1">
                <a:solidFill>
                  <a:srgbClr val="060087"/>
                </a:solidFill>
                <a:latin typeface="Courier New" panose="02070309020205020404" pitchFamily="49" charset="0"/>
              </a:rPr>
              <a:t>Corr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 </a:t>
            </a: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(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Intercept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)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3.549064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(</a:t>
            </a:r>
            <a:r>
              <a:rPr lang="en-GB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Intr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)</a:t>
            </a:r>
            <a:endParaRPr lang="en-GB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NAP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       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1.714963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-0.99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 </a:t>
            </a:r>
            <a:endParaRPr lang="en-GB" sz="1400" dirty="0">
              <a:solidFill>
                <a:srgbClr val="0B4213"/>
              </a:solidFill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Residual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   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2.702820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       </a:t>
            </a: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Fixed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effects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: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Richness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~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NAP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 </a:t>
            </a:r>
            <a:endParaRPr lang="en-GB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               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Value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Std.Error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DF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 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t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-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value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p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-value</a:t>
            </a: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(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Intercept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) 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6.588706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 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1.264761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35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 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5.209448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 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0e+00</a:t>
            </a: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NAP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       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-2.830028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 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0.722940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35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-3.914610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 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4e-04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832385" y="3734752"/>
            <a:ext cx="9875731" cy="1635535"/>
            <a:chOff x="613397" y="2836825"/>
            <a:chExt cx="9878302" cy="1635960"/>
          </a:xfrm>
        </p:grpSpPr>
        <p:sp>
          <p:nvSpPr>
            <p:cNvPr id="13" name="Rounded Rectangle 12"/>
            <p:cNvSpPr/>
            <p:nvPr/>
          </p:nvSpPr>
          <p:spPr>
            <a:xfrm>
              <a:off x="613397" y="2836825"/>
              <a:ext cx="6055765" cy="163596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GB" sz="4798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Left Arrow 29"/>
                <p:cNvSpPr/>
                <p:nvPr/>
              </p:nvSpPr>
              <p:spPr>
                <a:xfrm>
                  <a:off x="7382053" y="2965167"/>
                  <a:ext cx="3109646" cy="1379274"/>
                </a:xfrm>
                <a:prstGeom prst="leftArrow">
                  <a:avLst>
                    <a:gd name="adj1" fmla="val 71138"/>
                    <a:gd name="adj2" fmla="val 39431"/>
                  </a:avLst>
                </a:prstGeom>
                <a:solidFill>
                  <a:schemeClr val="accent3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>
                    <a:lnSpc>
                      <a:spcPct val="100000"/>
                    </a:lnSpc>
                  </a:pPr>
                  <a14:m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sz="1699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699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99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699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𝟏𝟏</m:t>
                              </m:r>
                            </m:sub>
                          </m:sSub>
                        </m:e>
                      </m:acc>
                    </m:oMath>
                  </a14:m>
                  <a:r>
                    <a:rPr lang="en-GB" sz="1699" dirty="0">
                      <a:solidFill>
                        <a:srgbClr val="FF0000"/>
                      </a:solidFill>
                      <a:ea typeface="Helvetica" charset="0"/>
                      <a:cs typeface="Helvetica" charset="0"/>
                    </a:rPr>
                    <a:t> </a:t>
                  </a:r>
                  <a:r>
                    <a:rPr lang="en-GB" sz="1699" dirty="0">
                      <a:solidFill>
                        <a:schemeClr val="tx1"/>
                      </a:solidFill>
                      <a:ea typeface="Helvetica" charset="0"/>
                      <a:cs typeface="Helvetica" charset="0"/>
                    </a:rPr>
                    <a:t>= </a:t>
                  </a:r>
                  <a:r>
                    <a:rPr lang="en-GB" sz="1699" dirty="0">
                      <a:solidFill>
                        <a:srgbClr val="FF0000"/>
                      </a:solidFill>
                      <a:ea typeface="Helvetica" charset="0"/>
                      <a:cs typeface="Helvetica" charset="0"/>
                    </a:rPr>
                    <a:t>3.55</a:t>
                  </a:r>
                  <a:r>
                    <a:rPr lang="en-GB" sz="1699" dirty="0">
                      <a:solidFill>
                        <a:schemeClr val="tx1"/>
                      </a:solidFill>
                      <a:ea typeface="Helvetica" charset="0"/>
                      <a:cs typeface="Helvetica" charset="0"/>
                    </a:rPr>
                    <a:t> Intercept Var.</a:t>
                  </a:r>
                  <a:endParaRPr lang="en-GB" sz="1699" dirty="0">
                    <a:solidFill>
                      <a:srgbClr val="00B050"/>
                    </a:solidFill>
                    <a:ea typeface="Helvetica" charset="0"/>
                    <a:cs typeface="Helvetica" charset="0"/>
                  </a:endParaRPr>
                </a:p>
                <a:p>
                  <a:pPr>
                    <a:lnSpc>
                      <a:spcPct val="100000"/>
                    </a:lnSpc>
                  </a:pPr>
                  <a14:m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sz="1699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699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99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699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𝟏𝟐</m:t>
                              </m:r>
                            </m:sub>
                          </m:sSub>
                        </m:e>
                      </m:acc>
                    </m:oMath>
                  </a14:m>
                  <a:r>
                    <a:rPr lang="en-GB" sz="1699" dirty="0">
                      <a:solidFill>
                        <a:schemeClr val="tx1"/>
                      </a:solidFill>
                      <a:ea typeface="Helvetica" charset="0"/>
                      <a:cs typeface="Helvetica" charset="0"/>
                    </a:rPr>
                    <a:t> = </a:t>
                  </a:r>
                  <a:r>
                    <a:rPr lang="en-GB" sz="1699" dirty="0">
                      <a:solidFill>
                        <a:srgbClr val="00B050"/>
                      </a:solidFill>
                      <a:ea typeface="Helvetica" charset="0"/>
                      <a:cs typeface="Helvetica" charset="0"/>
                    </a:rPr>
                    <a:t>1.71</a:t>
                  </a:r>
                  <a:r>
                    <a:rPr lang="en-GB" sz="1699" dirty="0">
                      <a:solidFill>
                        <a:schemeClr val="tx1"/>
                      </a:solidFill>
                      <a:ea typeface="Helvetica" charset="0"/>
                      <a:cs typeface="Helvetica" charset="0"/>
                    </a:rPr>
                    <a:t> Slope </a:t>
                  </a:r>
                  <a:r>
                    <a:rPr lang="en-GB" sz="1699" dirty="0" err="1">
                      <a:solidFill>
                        <a:schemeClr val="tx1"/>
                      </a:solidFill>
                      <a:ea typeface="Helvetica" charset="0"/>
                      <a:cs typeface="Helvetica" charset="0"/>
                    </a:rPr>
                    <a:t>Var</a:t>
                  </a:r>
                  <a:endParaRPr lang="en-GB" sz="1699" b="1" dirty="0">
                    <a:solidFill>
                      <a:schemeClr val="tx1"/>
                    </a:solidFill>
                  </a:endParaRPr>
                </a:p>
                <a:p>
                  <a:pPr>
                    <a:lnSpc>
                      <a:spcPct val="100000"/>
                    </a:lnSpc>
                  </a:pPr>
                  <a14:m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sz="1699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1699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𝝈</m:t>
                          </m:r>
                        </m:e>
                      </m:acc>
                      <m:r>
                        <a:rPr lang="en-US" sz="1699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en-GB" sz="1699" dirty="0">
                      <a:solidFill>
                        <a:schemeClr val="tx1"/>
                      </a:solidFill>
                      <a:ea typeface="Helvetica" charset="0"/>
                      <a:cs typeface="Helvetica" charset="0"/>
                    </a:rPr>
                    <a:t>   = 2.7    Residual</a:t>
                  </a:r>
                </a:p>
              </p:txBody>
            </p:sp>
          </mc:Choice>
          <mc:Fallback xmlns="">
            <p:sp>
              <p:nvSpPr>
                <p:cNvPr id="30" name="Left Arrow 2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82053" y="2965167"/>
                  <a:ext cx="3109646" cy="1379274"/>
                </a:xfrm>
                <a:prstGeom prst="leftArrow">
                  <a:avLst>
                    <a:gd name="adj1" fmla="val 71138"/>
                    <a:gd name="adj2" fmla="val 39431"/>
                  </a:avLst>
                </a:prstGeom>
                <a:blipFill>
                  <a:blip r:embed="rId2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GB" sz="4800" b="1" noProof="0" dirty="0"/>
              <a:t>Mixed Effects Models</a:t>
            </a:r>
            <a:br>
              <a:rPr lang="en-GB" sz="4800" b="1" noProof="0" dirty="0"/>
            </a:br>
            <a:r>
              <a:rPr lang="en-GB" sz="4800" b="0" noProof="0" dirty="0"/>
              <a:t>R - implementation </a:t>
            </a:r>
          </a:p>
        </p:txBody>
      </p:sp>
      <p:sp>
        <p:nvSpPr>
          <p:cNvPr id="5" name="Left Arrow 4"/>
          <p:cNvSpPr/>
          <p:nvPr/>
        </p:nvSpPr>
        <p:spPr>
          <a:xfrm>
            <a:off x="7504278" y="1307409"/>
            <a:ext cx="3108837" cy="1635535"/>
          </a:xfrm>
          <a:prstGeom prst="leftArrow">
            <a:avLst>
              <a:gd name="adj1" fmla="val 71138"/>
              <a:gd name="adj2" fmla="val 39431"/>
            </a:avLst>
          </a:prstGeom>
          <a:solidFill>
            <a:schemeClr val="accent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r>
              <a:rPr lang="en-GB" sz="2399" b="1" dirty="0">
                <a:solidFill>
                  <a:schemeClr val="bg1"/>
                </a:solidFill>
                <a:ea typeface="Helvetica" charset="0"/>
                <a:cs typeface="Helvetica" charset="0"/>
              </a:rPr>
              <a:t>Random Intercept &amp; slope model</a:t>
            </a:r>
          </a:p>
          <a:p>
            <a:pPr algn="ctr">
              <a:lnSpc>
                <a:spcPct val="100000"/>
              </a:lnSpc>
            </a:pPr>
            <a:r>
              <a:rPr lang="en-GB" sz="2399" b="1" dirty="0">
                <a:solidFill>
                  <a:schemeClr val="bg1"/>
                </a:solidFill>
                <a:ea typeface="Helvetica" charset="0"/>
                <a:cs typeface="Helvetica" charset="0"/>
              </a:rPr>
              <a:t>with </a:t>
            </a:r>
            <a:r>
              <a:rPr lang="en-GB" sz="2399" b="1" dirty="0" err="1">
                <a:solidFill>
                  <a:schemeClr val="bg1"/>
                </a:solidFill>
                <a:latin typeface="Courier New" panose="02070309020205020404" pitchFamily="49" charset="0"/>
                <a:ea typeface="Helvetica" charset="0"/>
                <a:cs typeface="Courier New" panose="02070309020205020404" pitchFamily="49" charset="0"/>
              </a:rPr>
              <a:t>lme</a:t>
            </a:r>
            <a:endParaRPr lang="en-GB" sz="2399" b="1" dirty="0">
              <a:solidFill>
                <a:schemeClr val="bg1"/>
              </a:solidFill>
              <a:latin typeface="Courier New" panose="02070309020205020404" pitchFamily="49" charset="0"/>
              <a:ea typeface="Helvetica" charset="0"/>
              <a:cs typeface="Courier New" panose="02070309020205020404" pitchFamily="49" charset="0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78EA5A5-D533-5DE8-D332-196D17E556D0}"/>
              </a:ext>
            </a:extLst>
          </p:cNvPr>
          <p:cNvSpPr/>
          <p:nvPr/>
        </p:nvSpPr>
        <p:spPr bwMode="auto">
          <a:xfrm>
            <a:off x="4367604" y="1958975"/>
            <a:ext cx="2646382" cy="332404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1776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/>
          <p:nvPr/>
        </p:nvSpPr>
        <p:spPr>
          <a:xfrm>
            <a:off x="982662" y="1958975"/>
            <a:ext cx="5827548" cy="440120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&gt;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Mlme2b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&lt;- </a:t>
            </a:r>
            <a:r>
              <a:rPr lang="en-GB" sz="1400" dirty="0" err="1">
                <a:solidFill>
                  <a:srgbClr val="060087"/>
                </a:solidFill>
                <a:latin typeface="Courier New" panose="02070309020205020404" pitchFamily="49" charset="0"/>
              </a:rPr>
              <a:t>lmer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(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Richness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~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NAP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+ (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NAP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| </a:t>
            </a:r>
            <a:r>
              <a:rPr lang="en-GB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fBeach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),</a:t>
            </a:r>
            <a:endParaRPr lang="en-GB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+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            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data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=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RIKZ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,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REML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= </a:t>
            </a:r>
            <a:r>
              <a:rPr lang="en-GB" sz="1400" dirty="0">
                <a:solidFill>
                  <a:srgbClr val="B5760C"/>
                </a:solidFill>
                <a:latin typeface="Courier New" panose="02070309020205020404" pitchFamily="49" charset="0"/>
              </a:rPr>
              <a:t>TRUE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)</a:t>
            </a:r>
            <a:endParaRPr lang="en-GB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&gt; summary(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Mlme2b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)</a:t>
            </a: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Linear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mixed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model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fit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by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REML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[</a:t>
            </a:r>
            <a:r>
              <a:rPr lang="en-GB" sz="1400" dirty="0">
                <a:solidFill>
                  <a:srgbClr val="9E0003"/>
                </a:solidFill>
                <a:latin typeface="Courier New" panose="02070309020205020404" pitchFamily="49" charset="0"/>
              </a:rPr>
              <a:t>'</a:t>
            </a:r>
            <a:r>
              <a:rPr lang="en-GB" sz="1400" dirty="0" err="1">
                <a:solidFill>
                  <a:srgbClr val="9E0003"/>
                </a:solidFill>
                <a:latin typeface="Courier New" panose="02070309020205020404" pitchFamily="49" charset="0"/>
              </a:rPr>
              <a:t>lmerMod</a:t>
            </a:r>
            <a:r>
              <a:rPr lang="en-GB" sz="1400" dirty="0">
                <a:solidFill>
                  <a:srgbClr val="9E0003"/>
                </a:solidFill>
                <a:latin typeface="Courier New" panose="02070309020205020404" pitchFamily="49" charset="0"/>
              </a:rPr>
              <a:t>'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]</a:t>
            </a:r>
            <a:endParaRPr lang="en-GB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Formula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: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Richness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~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NAP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+ (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NAP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| </a:t>
            </a:r>
            <a:r>
              <a:rPr lang="en-GB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fBeach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)</a:t>
            </a:r>
            <a:endParaRPr lang="en-GB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  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Data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: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RIKZ</a:t>
            </a: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REML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criterion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at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convergence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: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232.4</a:t>
            </a:r>
            <a:endParaRPr lang="en-GB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Scaled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residuals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: </a:t>
            </a:r>
            <a:endParaRPr lang="en-GB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   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Min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      1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Q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 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Median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      3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Q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   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Max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 </a:t>
            </a: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-1.8212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-0.3410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-0.1674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 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0.1925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 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3.0397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 </a:t>
            </a:r>
            <a:endParaRPr lang="en-GB" sz="1400" dirty="0">
              <a:solidFill>
                <a:srgbClr val="0B4213"/>
              </a:solidFill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Random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effects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:</a:t>
            </a:r>
            <a:endParaRPr lang="en-GB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 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Groups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 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Name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       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Variance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Std.Dev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.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Corr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 </a:t>
            </a:r>
            <a:endParaRPr lang="en-GB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 </a:t>
            </a:r>
            <a:r>
              <a:rPr lang="en-GB" sz="1400" dirty="0" err="1">
                <a:solidFill>
                  <a:srgbClr val="060087"/>
                </a:solidFill>
                <a:latin typeface="Courier New" panose="02070309020205020404" pitchFamily="49" charset="0"/>
              </a:rPr>
              <a:t>fBeach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  (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Intercept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)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12.600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 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3.550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         </a:t>
            </a: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         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NAP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         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2.942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 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1.715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   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-0.99</a:t>
            </a:r>
            <a:endParaRPr lang="en-GB" sz="1400" dirty="0">
              <a:solidFill>
                <a:srgbClr val="060087"/>
              </a:solidFill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 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Residual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             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7.307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 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2.703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         </a:t>
            </a: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Number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of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obs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: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45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,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groups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:  </a:t>
            </a:r>
            <a:r>
              <a:rPr lang="en-GB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fBeach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,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9</a:t>
            </a:r>
            <a:endParaRPr lang="en-GB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Fixed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effects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:</a:t>
            </a:r>
            <a:endParaRPr lang="en-GB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           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Estimate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Std.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Error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t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value</a:t>
            </a: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(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Intercept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)  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6.5884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   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1.2649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 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5.208</a:t>
            </a: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NAP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         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-2.8301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   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0.7231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 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-3.914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800" b="1" noProof="0" dirty="0"/>
              <a:t>Mixed Effects Models</a:t>
            </a:r>
            <a:br>
              <a:rPr lang="en-GB" sz="4800" b="1" noProof="0" dirty="0"/>
            </a:br>
            <a:r>
              <a:rPr lang="en-GB" sz="4400" b="0" noProof="0" dirty="0"/>
              <a:t>R - implementation </a:t>
            </a:r>
            <a:endParaRPr lang="en-GB" sz="4800" b="0" noProof="0" dirty="0"/>
          </a:p>
        </p:txBody>
      </p:sp>
      <p:sp>
        <p:nvSpPr>
          <p:cNvPr id="5" name="Left Arrow 4"/>
          <p:cNvSpPr/>
          <p:nvPr/>
        </p:nvSpPr>
        <p:spPr>
          <a:xfrm>
            <a:off x="6891556" y="1379421"/>
            <a:ext cx="3152370" cy="1511825"/>
          </a:xfrm>
          <a:prstGeom prst="leftArrow">
            <a:avLst>
              <a:gd name="adj1" fmla="val 71138"/>
              <a:gd name="adj2" fmla="val 39431"/>
            </a:avLst>
          </a:prstGeom>
          <a:solidFill>
            <a:schemeClr val="accent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r>
              <a:rPr lang="en-GB" sz="2399" b="1" dirty="0">
                <a:solidFill>
                  <a:schemeClr val="bg1"/>
                </a:solidFill>
                <a:ea typeface="Helvetica" charset="0"/>
                <a:cs typeface="Helvetica" charset="0"/>
              </a:rPr>
              <a:t>Random Intercept &amp; slope model with </a:t>
            </a:r>
            <a:r>
              <a:rPr lang="en-GB" sz="2399" b="1" dirty="0" err="1">
                <a:solidFill>
                  <a:schemeClr val="bg1"/>
                </a:solidFill>
                <a:latin typeface="Courier New" panose="02070309020205020404" pitchFamily="49" charset="0"/>
                <a:ea typeface="Helvetica" charset="0"/>
                <a:cs typeface="Courier New" panose="02070309020205020404" pitchFamily="49" charset="0"/>
              </a:rPr>
              <a:t>lmer</a:t>
            </a:r>
            <a:endParaRPr lang="en-GB" sz="2399" b="1" dirty="0">
              <a:solidFill>
                <a:schemeClr val="bg1"/>
              </a:solidFill>
              <a:latin typeface="Courier New" panose="02070309020205020404" pitchFamily="49" charset="0"/>
              <a:ea typeface="Helvetica" charset="0"/>
              <a:cs typeface="Courier New" panose="02070309020205020404" pitchFamily="49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906296" y="4089990"/>
            <a:ext cx="9287028" cy="1378915"/>
            <a:chOff x="1336902" y="3589678"/>
            <a:chExt cx="9289446" cy="1379274"/>
          </a:xfrm>
          <a:solidFill>
            <a:schemeClr val="accent3"/>
          </a:solidFill>
        </p:grpSpPr>
        <p:sp>
          <p:nvSpPr>
            <p:cNvPr id="13" name="Rounded Rectangle 12"/>
            <p:cNvSpPr/>
            <p:nvPr/>
          </p:nvSpPr>
          <p:spPr>
            <a:xfrm>
              <a:off x="1336902" y="3659283"/>
              <a:ext cx="5353393" cy="1309669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GB" sz="4798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Left Arrow 29"/>
                <p:cNvSpPr/>
                <p:nvPr/>
              </p:nvSpPr>
              <p:spPr>
                <a:xfrm>
                  <a:off x="7473156" y="3589678"/>
                  <a:ext cx="3153192" cy="1379274"/>
                </a:xfrm>
                <a:prstGeom prst="leftArrow">
                  <a:avLst>
                    <a:gd name="adj1" fmla="val 71138"/>
                    <a:gd name="adj2" fmla="val 39431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>
                    <a:lnSpc>
                      <a:spcPct val="100000"/>
                    </a:lnSpc>
                  </a:pPr>
                  <a14:m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sz="1699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699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99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699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𝟏𝟏</m:t>
                              </m:r>
                            </m:sub>
                          </m:sSub>
                        </m:e>
                      </m:acc>
                    </m:oMath>
                  </a14:m>
                  <a:r>
                    <a:rPr lang="en-GB" sz="1699" dirty="0">
                      <a:solidFill>
                        <a:schemeClr val="tx1"/>
                      </a:solidFill>
                      <a:ea typeface="Helvetica" charset="0"/>
                      <a:cs typeface="Helvetica" charset="0"/>
                    </a:rPr>
                    <a:t> = </a:t>
                  </a:r>
                  <a:r>
                    <a:rPr lang="en-GB" sz="1699" dirty="0">
                      <a:solidFill>
                        <a:srgbClr val="FF0000"/>
                      </a:solidFill>
                      <a:ea typeface="Helvetica" charset="0"/>
                      <a:cs typeface="Helvetica" charset="0"/>
                    </a:rPr>
                    <a:t>3.55</a:t>
                  </a:r>
                  <a:r>
                    <a:rPr lang="en-GB" sz="1699" dirty="0">
                      <a:solidFill>
                        <a:schemeClr val="tx1"/>
                      </a:solidFill>
                      <a:ea typeface="Helvetica" charset="0"/>
                      <a:cs typeface="Helvetica" charset="0"/>
                    </a:rPr>
                    <a:t> Intercept Var.</a:t>
                  </a:r>
                </a:p>
                <a:p>
                  <a:pPr>
                    <a:lnSpc>
                      <a:spcPct val="100000"/>
                    </a:lnSpc>
                  </a:pPr>
                  <a14:m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sz="1699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699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99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699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𝟏𝟐</m:t>
                              </m:r>
                            </m:sub>
                          </m:sSub>
                        </m:e>
                      </m:acc>
                    </m:oMath>
                  </a14:m>
                  <a:r>
                    <a:rPr lang="en-GB" sz="1699" dirty="0">
                      <a:solidFill>
                        <a:schemeClr val="tx1"/>
                      </a:solidFill>
                      <a:ea typeface="Helvetica" charset="0"/>
                      <a:cs typeface="Helvetica" charset="0"/>
                    </a:rPr>
                    <a:t> = </a:t>
                  </a:r>
                  <a:r>
                    <a:rPr lang="en-GB" sz="1699" dirty="0">
                      <a:solidFill>
                        <a:srgbClr val="00B050"/>
                      </a:solidFill>
                      <a:ea typeface="Helvetica" charset="0"/>
                      <a:cs typeface="Helvetica" charset="0"/>
                    </a:rPr>
                    <a:t>1.71</a:t>
                  </a:r>
                  <a:r>
                    <a:rPr lang="en-GB" sz="1699" dirty="0">
                      <a:solidFill>
                        <a:schemeClr val="tx1"/>
                      </a:solidFill>
                      <a:ea typeface="Helvetica" charset="0"/>
                      <a:cs typeface="Helvetica" charset="0"/>
                    </a:rPr>
                    <a:t> Slope </a:t>
                  </a:r>
                  <a:r>
                    <a:rPr lang="en-GB" sz="1699" dirty="0" err="1">
                      <a:solidFill>
                        <a:schemeClr val="tx1"/>
                      </a:solidFill>
                      <a:ea typeface="Helvetica" charset="0"/>
                      <a:cs typeface="Helvetica" charset="0"/>
                    </a:rPr>
                    <a:t>Var</a:t>
                  </a:r>
                  <a:endParaRPr lang="en-GB" sz="1699" b="1" dirty="0">
                    <a:solidFill>
                      <a:schemeClr val="tx1"/>
                    </a:solidFill>
                  </a:endParaRPr>
                </a:p>
                <a:p>
                  <a:pPr>
                    <a:lnSpc>
                      <a:spcPct val="100000"/>
                    </a:lnSpc>
                  </a:pPr>
                  <a14:m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sz="1699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1699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𝝈</m:t>
                          </m:r>
                        </m:e>
                      </m:acc>
                      <m:r>
                        <a:rPr lang="en-US" sz="1699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en-GB" sz="1699" dirty="0">
                      <a:solidFill>
                        <a:schemeClr val="tx1"/>
                      </a:solidFill>
                      <a:ea typeface="Helvetica" charset="0"/>
                      <a:cs typeface="Helvetica" charset="0"/>
                    </a:rPr>
                    <a:t>   = 2.703 Residual</a:t>
                  </a:r>
                </a:p>
              </p:txBody>
            </p:sp>
          </mc:Choice>
          <mc:Fallback xmlns="">
            <p:sp>
              <p:nvSpPr>
                <p:cNvPr id="30" name="Left Arrow 2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73156" y="3589678"/>
                  <a:ext cx="3153192" cy="1379274"/>
                </a:xfrm>
                <a:prstGeom prst="leftArrow">
                  <a:avLst>
                    <a:gd name="adj1" fmla="val 71138"/>
                    <a:gd name="adj2" fmla="val 39431"/>
                  </a:avLst>
                </a:prstGeom>
                <a:blipFill>
                  <a:blip r:embed="rId2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5CF794B-7CD3-0FC5-8191-4653EA080741}"/>
              </a:ext>
            </a:extLst>
          </p:cNvPr>
          <p:cNvSpPr/>
          <p:nvPr/>
        </p:nvSpPr>
        <p:spPr bwMode="auto">
          <a:xfrm>
            <a:off x="4647303" y="1911441"/>
            <a:ext cx="1731982" cy="332404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1868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800" b="1" noProof="0" dirty="0"/>
              <a:t>Mixed Effects Models</a:t>
            </a:r>
            <a:br>
              <a:rPr lang="en-GB" sz="4800" b="1" noProof="0" dirty="0"/>
            </a:br>
            <a:r>
              <a:rPr lang="en-GB" sz="4400" b="0" noProof="0" dirty="0"/>
              <a:t>R - implementation </a:t>
            </a:r>
            <a:endParaRPr lang="en-GB" sz="4800" b="0" noProof="0" dirty="0"/>
          </a:p>
        </p:txBody>
      </p:sp>
      <p:grpSp>
        <p:nvGrpSpPr>
          <p:cNvPr id="20" name="Group 19"/>
          <p:cNvGrpSpPr/>
          <p:nvPr/>
        </p:nvGrpSpPr>
        <p:grpSpPr>
          <a:xfrm>
            <a:off x="5559390" y="2651582"/>
            <a:ext cx="5207404" cy="3754874"/>
            <a:chOff x="4132286" y="2412386"/>
            <a:chExt cx="5208767" cy="3755852"/>
          </a:xfrm>
        </p:grpSpPr>
        <p:sp>
          <p:nvSpPr>
            <p:cNvPr id="6" name="Rectangle 5"/>
            <p:cNvSpPr/>
            <p:nvPr/>
          </p:nvSpPr>
          <p:spPr>
            <a:xfrm>
              <a:off x="4377323" y="2412386"/>
              <a:ext cx="4062820" cy="375585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2000" b="1" dirty="0">
                  <a:latin typeface="+mn-lt"/>
                  <a:ea typeface="Helvetica" charset="0"/>
                  <a:cs typeface="Helvetica" charset="0"/>
                </a:rPr>
                <a:t>Extract the random effects </a:t>
              </a:r>
              <a:r>
                <a:rPr lang="en-US" sz="2000" b="1" dirty="0" err="1">
                  <a:latin typeface="Courier New" panose="02070309020205020404" pitchFamily="49" charset="0"/>
                  <a:ea typeface="Helvetica" charset="0"/>
                  <a:cs typeface="Courier New" panose="02070309020205020404" pitchFamily="49" charset="0"/>
                </a:rPr>
                <a:t>lme</a:t>
              </a:r>
              <a:endParaRPr lang="en-US" sz="2000" b="1" dirty="0">
                <a:latin typeface="Courier New" panose="02070309020205020404" pitchFamily="49" charset="0"/>
                <a:ea typeface="Helvetica" charset="0"/>
                <a:cs typeface="Courier New" panose="02070309020205020404" pitchFamily="49" charset="0"/>
              </a:endParaRPr>
            </a:p>
            <a:p>
              <a:pPr>
                <a:lnSpc>
                  <a:spcPct val="100000"/>
                </a:lnSpc>
              </a:pPr>
              <a:r>
                <a:rPr lang="en-GB" sz="1800" dirty="0">
                  <a:solidFill>
                    <a:srgbClr val="060087"/>
                  </a:solidFill>
                  <a:latin typeface="Courier New" panose="02070309020205020404" pitchFamily="49" charset="0"/>
                </a:rPr>
                <a:t>&gt; </a:t>
              </a:r>
              <a:r>
                <a:rPr lang="en-GB" sz="1800" dirty="0" err="1">
                  <a:solidFill>
                    <a:srgbClr val="060087"/>
                  </a:solidFill>
                  <a:latin typeface="Courier New" panose="02070309020205020404" pitchFamily="49" charset="0"/>
                </a:rPr>
                <a:t>ranef</a:t>
              </a:r>
              <a:r>
                <a:rPr lang="en-GB" sz="1800" dirty="0">
                  <a:solidFill>
                    <a:srgbClr val="060087"/>
                  </a:solidFill>
                  <a:latin typeface="Courier New" panose="02070309020205020404" pitchFamily="49" charset="0"/>
                </a:rPr>
                <a:t>(</a:t>
              </a:r>
              <a:r>
                <a:rPr lang="en-GB" sz="1800" dirty="0">
                  <a:solidFill>
                    <a:srgbClr val="000000"/>
                  </a:solidFill>
                  <a:latin typeface="Courier New" panose="02070309020205020404" pitchFamily="49" charset="0"/>
                </a:rPr>
                <a:t>Mlme1b</a:t>
              </a:r>
              <a:r>
                <a:rPr lang="en-GB" sz="1800" dirty="0">
                  <a:solidFill>
                    <a:srgbClr val="060087"/>
                  </a:solidFill>
                  <a:latin typeface="Courier New" panose="02070309020205020404" pitchFamily="49" charset="0"/>
                </a:rPr>
                <a:t>)</a:t>
              </a:r>
            </a:p>
            <a:p>
              <a:pPr>
                <a:lnSpc>
                  <a:spcPct val="100000"/>
                </a:lnSpc>
              </a:pPr>
              <a:r>
                <a:rPr lang="en-GB" sz="1800" dirty="0">
                  <a:solidFill>
                    <a:srgbClr val="060087"/>
                  </a:solidFill>
                  <a:latin typeface="Courier New" panose="02070309020205020404" pitchFamily="49" charset="0"/>
                </a:rPr>
                <a:t>  (</a:t>
              </a:r>
              <a:r>
                <a:rPr lang="en-GB" sz="1800" dirty="0">
                  <a:solidFill>
                    <a:srgbClr val="000000"/>
                  </a:solidFill>
                  <a:latin typeface="Courier New" panose="02070309020205020404" pitchFamily="49" charset="0"/>
                </a:rPr>
                <a:t>Intercept</a:t>
              </a:r>
              <a:r>
                <a:rPr lang="en-GB" sz="1800" dirty="0">
                  <a:solidFill>
                    <a:srgbClr val="060087"/>
                  </a:solidFill>
                  <a:latin typeface="Courier New" panose="02070309020205020404" pitchFamily="49" charset="0"/>
                </a:rPr>
                <a:t>)        </a:t>
              </a:r>
              <a:r>
                <a:rPr lang="en-GB" sz="1800" dirty="0">
                  <a:solidFill>
                    <a:srgbClr val="000000"/>
                  </a:solidFill>
                  <a:latin typeface="Courier New" panose="02070309020205020404" pitchFamily="49" charset="0"/>
                </a:rPr>
                <a:t>NAP</a:t>
              </a:r>
              <a:endParaRPr lang="en-GB" sz="1800" dirty="0">
                <a:solidFill>
                  <a:srgbClr val="060087"/>
                </a:solidFill>
                <a:latin typeface="Courier New" panose="02070309020205020404" pitchFamily="49" charset="0"/>
              </a:endParaRPr>
            </a:p>
            <a:p>
              <a:pPr>
                <a:lnSpc>
                  <a:spcPct val="100000"/>
                </a:lnSpc>
              </a:pPr>
              <a:r>
                <a:rPr lang="en-GB" sz="1800" dirty="0">
                  <a:solidFill>
                    <a:srgbClr val="0B4213"/>
                  </a:solidFill>
                  <a:latin typeface="Courier New" panose="02070309020205020404" pitchFamily="49" charset="0"/>
                </a:rPr>
                <a:t> </a:t>
              </a:r>
              <a:r>
                <a:rPr lang="en-GB" sz="1800" dirty="0">
                  <a:solidFill>
                    <a:srgbClr val="060087"/>
                  </a:solidFill>
                  <a:latin typeface="Courier New" panose="02070309020205020404" pitchFamily="49" charset="0"/>
                </a:rPr>
                <a:t>   </a:t>
              </a:r>
              <a:r>
                <a:rPr lang="en-GB" sz="1800" dirty="0">
                  <a:solidFill>
                    <a:srgbClr val="0B4213"/>
                  </a:solidFill>
                  <a:latin typeface="Courier New" panose="02070309020205020404" pitchFamily="49" charset="0"/>
                </a:rPr>
                <a:t>1.8323503</a:t>
              </a:r>
              <a:r>
                <a:rPr lang="en-GB" sz="1800" dirty="0">
                  <a:solidFill>
                    <a:srgbClr val="060087"/>
                  </a:solidFill>
                  <a:latin typeface="Courier New" panose="02070309020205020404" pitchFamily="49" charset="0"/>
                </a:rPr>
                <a:t>     </a:t>
              </a:r>
              <a:r>
                <a:rPr lang="en-GB" sz="1800" dirty="0">
                  <a:solidFill>
                    <a:srgbClr val="0B4213"/>
                  </a:solidFill>
                  <a:latin typeface="Courier New" panose="02070309020205020404" pitchFamily="49" charset="0"/>
                </a:rPr>
                <a:t>-0.8262398</a:t>
              </a:r>
            </a:p>
            <a:p>
              <a:pPr>
                <a:lnSpc>
                  <a:spcPct val="100000"/>
                </a:lnSpc>
              </a:pPr>
              <a:r>
                <a:rPr lang="en-GB" sz="1800" dirty="0">
                  <a:solidFill>
                    <a:srgbClr val="0B4213"/>
                  </a:solidFill>
                  <a:latin typeface="Courier New" panose="02070309020205020404" pitchFamily="49" charset="0"/>
                </a:rPr>
                <a:t> </a:t>
              </a:r>
              <a:r>
                <a:rPr lang="en-GB" sz="1800" dirty="0">
                  <a:solidFill>
                    <a:srgbClr val="060087"/>
                  </a:solidFill>
                  <a:latin typeface="Courier New" panose="02070309020205020404" pitchFamily="49" charset="0"/>
                </a:rPr>
                <a:t>   </a:t>
              </a:r>
              <a:r>
                <a:rPr lang="en-GB" sz="1800" dirty="0">
                  <a:solidFill>
                    <a:srgbClr val="0B4213"/>
                  </a:solidFill>
                  <a:latin typeface="Courier New" panose="02070309020205020404" pitchFamily="49" charset="0"/>
                </a:rPr>
                <a:t>5.7747909</a:t>
              </a:r>
              <a:r>
                <a:rPr lang="en-GB" sz="1800" dirty="0">
                  <a:solidFill>
                    <a:srgbClr val="060087"/>
                  </a:solidFill>
                  <a:latin typeface="Courier New" panose="02070309020205020404" pitchFamily="49" charset="0"/>
                </a:rPr>
                <a:t>     </a:t>
              </a:r>
              <a:r>
                <a:rPr lang="en-GB" sz="1800" dirty="0">
                  <a:solidFill>
                    <a:srgbClr val="0B4213"/>
                  </a:solidFill>
                  <a:latin typeface="Courier New" panose="02070309020205020404" pitchFamily="49" charset="0"/>
                </a:rPr>
                <a:t>-2.7067858</a:t>
              </a:r>
            </a:p>
            <a:p>
              <a:pPr>
                <a:lnSpc>
                  <a:spcPct val="100000"/>
                </a:lnSpc>
              </a:pPr>
              <a:r>
                <a:rPr lang="en-GB" sz="1800" dirty="0">
                  <a:solidFill>
                    <a:srgbClr val="0B4213"/>
                  </a:solidFill>
                  <a:latin typeface="Courier New" panose="02070309020205020404" pitchFamily="49" charset="0"/>
                </a:rPr>
                <a:t> </a:t>
              </a:r>
              <a:r>
                <a:rPr lang="en-GB" sz="1800" dirty="0">
                  <a:solidFill>
                    <a:srgbClr val="060087"/>
                  </a:solidFill>
                  <a:latin typeface="Courier New" panose="02070309020205020404" pitchFamily="49" charset="0"/>
                </a:rPr>
                <a:t>  </a:t>
              </a:r>
              <a:r>
                <a:rPr lang="en-GB" sz="1800" dirty="0">
                  <a:solidFill>
                    <a:srgbClr val="0B4213"/>
                  </a:solidFill>
                  <a:latin typeface="Courier New" panose="02070309020205020404" pitchFamily="49" charset="0"/>
                </a:rPr>
                <a:t>-2.7820638</a:t>
              </a:r>
              <a:r>
                <a:rPr lang="en-GB" sz="1800" dirty="0">
                  <a:solidFill>
                    <a:srgbClr val="060087"/>
                  </a:solidFill>
                  <a:latin typeface="Courier New" panose="02070309020205020404" pitchFamily="49" charset="0"/>
                </a:rPr>
                <a:t>      </a:t>
              </a:r>
              <a:r>
                <a:rPr lang="en-GB" sz="1800" dirty="0">
                  <a:solidFill>
                    <a:srgbClr val="0B4213"/>
                  </a:solidFill>
                  <a:latin typeface="Courier New" panose="02070309020205020404" pitchFamily="49" charset="0"/>
                </a:rPr>
                <a:t>1.3243120</a:t>
              </a:r>
            </a:p>
            <a:p>
              <a:pPr>
                <a:lnSpc>
                  <a:spcPct val="100000"/>
                </a:lnSpc>
              </a:pPr>
              <a:r>
                <a:rPr lang="en-GB" sz="1800" dirty="0">
                  <a:solidFill>
                    <a:srgbClr val="0B4213"/>
                  </a:solidFill>
                  <a:latin typeface="Courier New" panose="02070309020205020404" pitchFamily="49" charset="0"/>
                </a:rPr>
                <a:t> </a:t>
              </a:r>
              <a:r>
                <a:rPr lang="en-GB" sz="1800" dirty="0">
                  <a:solidFill>
                    <a:srgbClr val="060087"/>
                  </a:solidFill>
                  <a:latin typeface="Courier New" panose="02070309020205020404" pitchFamily="49" charset="0"/>
                </a:rPr>
                <a:t>  </a:t>
              </a:r>
              <a:r>
                <a:rPr lang="en-GB" sz="1800" dirty="0">
                  <a:solidFill>
                    <a:srgbClr val="0B4213"/>
                  </a:solidFill>
                  <a:latin typeface="Courier New" panose="02070309020205020404" pitchFamily="49" charset="0"/>
                </a:rPr>
                <a:t>-3.0262848</a:t>
              </a:r>
              <a:r>
                <a:rPr lang="en-GB" sz="1800" dirty="0">
                  <a:solidFill>
                    <a:srgbClr val="060087"/>
                  </a:solidFill>
                  <a:latin typeface="Courier New" panose="02070309020205020404" pitchFamily="49" charset="0"/>
                </a:rPr>
                <a:t>      </a:t>
              </a:r>
              <a:r>
                <a:rPr lang="en-GB" sz="1800" dirty="0">
                  <a:solidFill>
                    <a:srgbClr val="0B4213"/>
                  </a:solidFill>
                  <a:latin typeface="Courier New" panose="02070309020205020404" pitchFamily="49" charset="0"/>
                </a:rPr>
                <a:t>1.4440673</a:t>
              </a:r>
            </a:p>
            <a:p>
              <a:pPr>
                <a:lnSpc>
                  <a:spcPct val="100000"/>
                </a:lnSpc>
              </a:pPr>
              <a:r>
                <a:rPr lang="en-GB" sz="1800" dirty="0">
                  <a:solidFill>
                    <a:srgbClr val="0B4213"/>
                  </a:solidFill>
                  <a:latin typeface="Courier New" panose="02070309020205020404" pitchFamily="49" charset="0"/>
                </a:rPr>
                <a:t> </a:t>
              </a:r>
              <a:r>
                <a:rPr lang="en-GB" sz="1800" dirty="0">
                  <a:solidFill>
                    <a:srgbClr val="060087"/>
                  </a:solidFill>
                  <a:latin typeface="Courier New" panose="02070309020205020404" pitchFamily="49" charset="0"/>
                </a:rPr>
                <a:t>   </a:t>
              </a:r>
              <a:r>
                <a:rPr lang="en-GB" sz="1800" dirty="0">
                  <a:solidFill>
                    <a:srgbClr val="0B4213"/>
                  </a:solidFill>
                  <a:latin typeface="Courier New" panose="02070309020205020404" pitchFamily="49" charset="0"/>
                </a:rPr>
                <a:t>4.6114440</a:t>
              </a:r>
              <a:r>
                <a:rPr lang="en-GB" sz="1800" dirty="0">
                  <a:solidFill>
                    <a:srgbClr val="060087"/>
                  </a:solidFill>
                  <a:latin typeface="Courier New" panose="02070309020205020404" pitchFamily="49" charset="0"/>
                </a:rPr>
                <a:t>     </a:t>
              </a:r>
              <a:r>
                <a:rPr lang="en-GB" sz="1800" dirty="0">
                  <a:solidFill>
                    <a:srgbClr val="0B4213"/>
                  </a:solidFill>
                  <a:latin typeface="Courier New" panose="02070309020205020404" pitchFamily="49" charset="0"/>
                </a:rPr>
                <a:t>-2.3072951</a:t>
              </a:r>
            </a:p>
            <a:p>
              <a:pPr>
                <a:lnSpc>
                  <a:spcPct val="100000"/>
                </a:lnSpc>
              </a:pPr>
              <a:r>
                <a:rPr lang="en-GB" sz="1800" dirty="0">
                  <a:solidFill>
                    <a:srgbClr val="0B4213"/>
                  </a:solidFill>
                  <a:latin typeface="Courier New" panose="02070309020205020404" pitchFamily="49" charset="0"/>
                </a:rPr>
                <a:t> </a:t>
              </a:r>
              <a:r>
                <a:rPr lang="en-GB" sz="1800" dirty="0">
                  <a:solidFill>
                    <a:srgbClr val="060087"/>
                  </a:solidFill>
                  <a:latin typeface="Courier New" panose="02070309020205020404" pitchFamily="49" charset="0"/>
                </a:rPr>
                <a:t>  </a:t>
              </a:r>
              <a:r>
                <a:rPr lang="en-GB" sz="1800" dirty="0">
                  <a:solidFill>
                    <a:srgbClr val="0B4213"/>
                  </a:solidFill>
                  <a:latin typeface="Courier New" panose="02070309020205020404" pitchFamily="49" charset="0"/>
                </a:rPr>
                <a:t>-2.1624275</a:t>
              </a:r>
              <a:r>
                <a:rPr lang="en-GB" sz="1800" dirty="0">
                  <a:solidFill>
                    <a:srgbClr val="060087"/>
                  </a:solidFill>
                  <a:latin typeface="Courier New" panose="02070309020205020404" pitchFamily="49" charset="0"/>
                </a:rPr>
                <a:t>      </a:t>
              </a:r>
              <a:r>
                <a:rPr lang="en-GB" sz="1800" dirty="0">
                  <a:solidFill>
                    <a:srgbClr val="0B4213"/>
                  </a:solidFill>
                  <a:latin typeface="Courier New" panose="02070309020205020404" pitchFamily="49" charset="0"/>
                </a:rPr>
                <a:t>1.0543530</a:t>
              </a:r>
            </a:p>
            <a:p>
              <a:pPr>
                <a:lnSpc>
                  <a:spcPct val="100000"/>
                </a:lnSpc>
              </a:pPr>
              <a:r>
                <a:rPr lang="en-GB" sz="1800" dirty="0">
                  <a:solidFill>
                    <a:srgbClr val="0B4213"/>
                  </a:solidFill>
                  <a:latin typeface="Courier New" panose="02070309020205020404" pitchFamily="49" charset="0"/>
                </a:rPr>
                <a:t> </a:t>
              </a:r>
              <a:r>
                <a:rPr lang="en-GB" sz="1800" dirty="0">
                  <a:solidFill>
                    <a:srgbClr val="060087"/>
                  </a:solidFill>
                  <a:latin typeface="Courier New" panose="02070309020205020404" pitchFamily="49" charset="0"/>
                </a:rPr>
                <a:t>  </a:t>
              </a:r>
              <a:r>
                <a:rPr lang="en-GB" sz="1800" dirty="0">
                  <a:solidFill>
                    <a:srgbClr val="0B4213"/>
                  </a:solidFill>
                  <a:latin typeface="Courier New" panose="02070309020205020404" pitchFamily="49" charset="0"/>
                </a:rPr>
                <a:t>-2.5057621</a:t>
              </a:r>
              <a:r>
                <a:rPr lang="en-GB" sz="1800" dirty="0">
                  <a:solidFill>
                    <a:srgbClr val="060087"/>
                  </a:solidFill>
                  <a:latin typeface="Courier New" panose="02070309020205020404" pitchFamily="49" charset="0"/>
                </a:rPr>
                <a:t>      </a:t>
              </a:r>
              <a:r>
                <a:rPr lang="en-GB" sz="1800" dirty="0">
                  <a:solidFill>
                    <a:srgbClr val="0B4213"/>
                  </a:solidFill>
                  <a:latin typeface="Courier New" panose="02070309020205020404" pitchFamily="49" charset="0"/>
                </a:rPr>
                <a:t>1.1856990</a:t>
              </a:r>
            </a:p>
            <a:p>
              <a:pPr>
                <a:lnSpc>
                  <a:spcPct val="100000"/>
                </a:lnSpc>
              </a:pPr>
              <a:r>
                <a:rPr lang="en-GB" sz="1800" dirty="0">
                  <a:solidFill>
                    <a:srgbClr val="0B4213"/>
                  </a:solidFill>
                  <a:latin typeface="Courier New" panose="02070309020205020404" pitchFamily="49" charset="0"/>
                </a:rPr>
                <a:t> </a:t>
              </a:r>
              <a:r>
                <a:rPr lang="en-GB" sz="1800" dirty="0">
                  <a:solidFill>
                    <a:srgbClr val="060087"/>
                  </a:solidFill>
                  <a:latin typeface="Courier New" panose="02070309020205020404" pitchFamily="49" charset="0"/>
                </a:rPr>
                <a:t>  </a:t>
              </a:r>
              <a:r>
                <a:rPr lang="en-GB" sz="1800" dirty="0">
                  <a:solidFill>
                    <a:srgbClr val="0B4213"/>
                  </a:solidFill>
                  <a:latin typeface="Courier New" panose="02070309020205020404" pitchFamily="49" charset="0"/>
                </a:rPr>
                <a:t>-1.4888117</a:t>
              </a:r>
              <a:r>
                <a:rPr lang="en-GB" sz="1800" dirty="0">
                  <a:solidFill>
                    <a:srgbClr val="060087"/>
                  </a:solidFill>
                  <a:latin typeface="Courier New" panose="02070309020205020404" pitchFamily="49" charset="0"/>
                </a:rPr>
                <a:t>      </a:t>
              </a:r>
              <a:r>
                <a:rPr lang="en-GB" sz="1800" dirty="0">
                  <a:solidFill>
                    <a:srgbClr val="0B4213"/>
                  </a:solidFill>
                  <a:latin typeface="Courier New" panose="02070309020205020404" pitchFamily="49" charset="0"/>
                </a:rPr>
                <a:t>0.7231759</a:t>
              </a:r>
            </a:p>
            <a:p>
              <a:pPr>
                <a:lnSpc>
                  <a:spcPct val="100000"/>
                </a:lnSpc>
              </a:pPr>
              <a:r>
                <a:rPr lang="en-GB" sz="1800" dirty="0">
                  <a:solidFill>
                    <a:srgbClr val="0B4213"/>
                  </a:solidFill>
                  <a:latin typeface="Courier New" panose="02070309020205020404" pitchFamily="49" charset="0"/>
                </a:rPr>
                <a:t> </a:t>
              </a:r>
              <a:r>
                <a:rPr lang="en-GB" sz="1800" dirty="0">
                  <a:solidFill>
                    <a:srgbClr val="060087"/>
                  </a:solidFill>
                  <a:latin typeface="Courier New" panose="02070309020205020404" pitchFamily="49" charset="0"/>
                </a:rPr>
                <a:t>  </a:t>
              </a:r>
              <a:r>
                <a:rPr lang="en-GB" sz="1800" dirty="0">
                  <a:solidFill>
                    <a:srgbClr val="0B4213"/>
                  </a:solidFill>
                  <a:latin typeface="Courier New" panose="02070309020205020404" pitchFamily="49" charset="0"/>
                </a:rPr>
                <a:t>-0.2532354</a:t>
              </a:r>
              <a:r>
                <a:rPr lang="en-GB" sz="1800" dirty="0">
                  <a:solidFill>
                    <a:srgbClr val="060087"/>
                  </a:solidFill>
                  <a:latin typeface="Courier New" panose="02070309020205020404" pitchFamily="49" charset="0"/>
                </a:rPr>
                <a:t>      </a:t>
              </a:r>
              <a:r>
                <a:rPr lang="en-GB" sz="1800" dirty="0">
                  <a:solidFill>
                    <a:srgbClr val="0B4213"/>
                  </a:solidFill>
                  <a:latin typeface="Courier New" panose="02070309020205020404" pitchFamily="49" charset="0"/>
                </a:rPr>
                <a:t>0.1087136</a:t>
              </a:r>
            </a:p>
            <a:p>
              <a:pPr>
                <a:lnSpc>
                  <a:spcPct val="100000"/>
                </a:lnSpc>
              </a:pPr>
              <a:endParaRPr lang="is-IS" sz="2000" dirty="0">
                <a:solidFill>
                  <a:srgbClr val="0700FF"/>
                </a:solidFill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endParaRPr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4132286" y="3290001"/>
              <a:ext cx="2263985" cy="2376882"/>
              <a:chOff x="4251230" y="3290001"/>
              <a:chExt cx="2263985" cy="2376882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4251230" y="4202789"/>
                <a:ext cx="651310" cy="4002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GB" sz="2000" i="1" dirty="0" err="1">
                    <a:solidFill>
                      <a:srgbClr val="0700FF"/>
                    </a:solidFill>
                    <a:latin typeface="+mn-lt"/>
                    <a:ea typeface="Times New Roman" charset="0"/>
                    <a:cs typeface="Times New Roman" charset="0"/>
                  </a:rPr>
                  <a:t>u</a:t>
                </a:r>
                <a:r>
                  <a:rPr lang="en-GB" sz="2000" i="1" baseline="-25000" dirty="0" err="1">
                    <a:solidFill>
                      <a:srgbClr val="0700FF"/>
                    </a:solidFill>
                    <a:latin typeface="+mn-lt"/>
                    <a:ea typeface="Times New Roman" charset="0"/>
                    <a:cs typeface="Times New Roman" charset="0"/>
                  </a:rPr>
                  <a:t>i</a:t>
                </a:r>
                <a:r>
                  <a:rPr lang="en-GB" sz="2000" i="1" baseline="-25000" dirty="0">
                    <a:solidFill>
                      <a:srgbClr val="0700FF"/>
                    </a:solidFill>
                    <a:latin typeface="+mn-lt"/>
                    <a:ea typeface="Times New Roman" charset="0"/>
                    <a:cs typeface="Times New Roman" charset="0"/>
                  </a:rPr>
                  <a:t> </a:t>
                </a:r>
                <a:r>
                  <a:rPr lang="en-GB" sz="2000" baseline="-25000" dirty="0">
                    <a:solidFill>
                      <a:srgbClr val="0700FF"/>
                    </a:solidFill>
                    <a:latin typeface="+mn-lt"/>
                    <a:ea typeface="Times New Roman" charset="0"/>
                    <a:cs typeface="Times New Roman" charset="0"/>
                  </a:rPr>
                  <a:t>1</a:t>
                </a:r>
                <a:r>
                  <a:rPr lang="en-GB" sz="2000" dirty="0">
                    <a:latin typeface="+mn-lt"/>
                    <a:ea typeface="Times New Roman" charset="0"/>
                    <a:cs typeface="Times New Roman" charset="0"/>
                  </a:rPr>
                  <a:t>=</a:t>
                </a:r>
              </a:p>
            </p:txBody>
          </p:sp>
          <p:sp>
            <p:nvSpPr>
              <p:cNvPr id="13" name="Right Brace 12"/>
              <p:cNvSpPr/>
              <p:nvPr/>
            </p:nvSpPr>
            <p:spPr>
              <a:xfrm>
                <a:off x="6210356" y="3290001"/>
                <a:ext cx="304859" cy="2376882"/>
              </a:xfrm>
              <a:prstGeom prst="rightBrace">
                <a:avLst>
                  <a:gd name="adj1" fmla="val 425001"/>
                  <a:gd name="adj2" fmla="val 50000"/>
                </a:avLst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>
                  <a:lnSpc>
                    <a:spcPct val="100000"/>
                  </a:lnSpc>
                </a:pPr>
                <a:endParaRPr lang="en-GB" sz="2000"/>
              </a:p>
            </p:txBody>
          </p:sp>
          <p:sp>
            <p:nvSpPr>
              <p:cNvPr id="14" name="Right Brace 13"/>
              <p:cNvSpPr/>
              <p:nvPr/>
            </p:nvSpPr>
            <p:spPr>
              <a:xfrm rot="10800000">
                <a:off x="4807975" y="3290002"/>
                <a:ext cx="304860" cy="2376881"/>
              </a:xfrm>
              <a:prstGeom prst="rightBrace">
                <a:avLst>
                  <a:gd name="adj1" fmla="val 425001"/>
                  <a:gd name="adj2" fmla="val 50000"/>
                </a:avLst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>
                  <a:lnSpc>
                    <a:spcPct val="100000"/>
                  </a:lnSpc>
                </a:pPr>
                <a:endParaRPr lang="en-GB" sz="2000"/>
              </a:p>
            </p:txBody>
          </p:sp>
        </p:grpSp>
        <p:grpSp>
          <p:nvGrpSpPr>
            <p:cNvPr id="17" name="Group 16"/>
            <p:cNvGrpSpPr/>
            <p:nvPr/>
          </p:nvGrpSpPr>
          <p:grpSpPr>
            <a:xfrm>
              <a:off x="6610225" y="3283232"/>
              <a:ext cx="2730828" cy="2383651"/>
              <a:chOff x="6729169" y="3283232"/>
              <a:chExt cx="2730828" cy="2383651"/>
            </a:xfrm>
          </p:grpSpPr>
          <p:sp>
            <p:nvSpPr>
              <p:cNvPr id="9" name="Right Brace 8"/>
              <p:cNvSpPr/>
              <p:nvPr/>
            </p:nvSpPr>
            <p:spPr>
              <a:xfrm>
                <a:off x="8442889" y="3283232"/>
                <a:ext cx="304860" cy="2376882"/>
              </a:xfrm>
              <a:prstGeom prst="rightBrace">
                <a:avLst>
                  <a:gd name="adj1" fmla="val 425001"/>
                  <a:gd name="adj2" fmla="val 50000"/>
                </a:avLst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>
                  <a:lnSpc>
                    <a:spcPct val="100000"/>
                  </a:lnSpc>
                </a:pPr>
                <a:endParaRPr lang="en-GB" sz="2000"/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8747757" y="4152526"/>
                <a:ext cx="712240" cy="4002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GB" sz="2000" dirty="0">
                    <a:latin typeface="+mn-lt"/>
                    <a:ea typeface="Times New Roman" charset="0"/>
                    <a:cs typeface="Times New Roman" charset="0"/>
                  </a:rPr>
                  <a:t>= </a:t>
                </a:r>
                <a:r>
                  <a:rPr lang="en-GB" sz="2000" i="1" dirty="0" err="1">
                    <a:solidFill>
                      <a:srgbClr val="0700FF"/>
                    </a:solidFill>
                    <a:latin typeface="+mn-lt"/>
                    <a:ea typeface="Times New Roman" charset="0"/>
                    <a:cs typeface="Times New Roman" charset="0"/>
                  </a:rPr>
                  <a:t>u</a:t>
                </a:r>
                <a:r>
                  <a:rPr lang="en-GB" sz="2000" i="1" baseline="-25000" dirty="0" err="1">
                    <a:solidFill>
                      <a:srgbClr val="0700FF"/>
                    </a:solidFill>
                    <a:latin typeface="+mn-lt"/>
                    <a:ea typeface="Times New Roman" charset="0"/>
                    <a:cs typeface="Times New Roman" charset="0"/>
                  </a:rPr>
                  <a:t>i</a:t>
                </a:r>
                <a:r>
                  <a:rPr lang="en-GB" sz="2000" i="1" baseline="-25000" dirty="0">
                    <a:solidFill>
                      <a:srgbClr val="0700FF"/>
                    </a:solidFill>
                    <a:latin typeface="+mn-lt"/>
                    <a:ea typeface="Times New Roman" charset="0"/>
                    <a:cs typeface="Times New Roman" charset="0"/>
                  </a:rPr>
                  <a:t> </a:t>
                </a:r>
                <a:r>
                  <a:rPr lang="en-GB" sz="2000" baseline="-25000" dirty="0">
                    <a:solidFill>
                      <a:srgbClr val="0700FF"/>
                    </a:solidFill>
                    <a:latin typeface="+mn-lt"/>
                    <a:ea typeface="Times New Roman" charset="0"/>
                    <a:cs typeface="Times New Roman" charset="0"/>
                  </a:rPr>
                  <a:t>2</a:t>
                </a:r>
              </a:p>
            </p:txBody>
          </p:sp>
          <p:sp>
            <p:nvSpPr>
              <p:cNvPr id="15" name="Right Brace 14"/>
              <p:cNvSpPr/>
              <p:nvPr/>
            </p:nvSpPr>
            <p:spPr>
              <a:xfrm rot="10800000">
                <a:off x="6729169" y="3290000"/>
                <a:ext cx="304860" cy="2376883"/>
              </a:xfrm>
              <a:prstGeom prst="rightBrace">
                <a:avLst>
                  <a:gd name="adj1" fmla="val 425001"/>
                  <a:gd name="adj2" fmla="val 50000"/>
                </a:avLst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>
                  <a:lnSpc>
                    <a:spcPct val="100000"/>
                  </a:lnSpc>
                </a:pPr>
                <a:endParaRPr lang="en-GB" sz="2000"/>
              </a:p>
            </p:txBody>
          </p:sp>
        </p:grpSp>
      </p:grpSp>
      <p:sp>
        <p:nvSpPr>
          <p:cNvPr id="18" name="TextBox 17"/>
          <p:cNvSpPr txBox="1"/>
          <p:nvPr/>
        </p:nvSpPr>
        <p:spPr>
          <a:xfrm>
            <a:off x="695073" y="1893682"/>
            <a:ext cx="3495188" cy="10769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GB" sz="3199" b="1" dirty="0">
                <a:latin typeface="+mn-lt"/>
                <a:ea typeface="Helvetica" charset="0"/>
                <a:cs typeface="Helvetica" charset="0"/>
              </a:rPr>
              <a:t>Random Intercept</a:t>
            </a:r>
          </a:p>
          <a:p>
            <a:pPr>
              <a:lnSpc>
                <a:spcPct val="100000"/>
              </a:lnSpc>
            </a:pPr>
            <a:r>
              <a:rPr lang="en-GB" sz="3199" b="1" dirty="0">
                <a:latin typeface="+mn-lt"/>
                <a:ea typeface="Helvetica" charset="0"/>
                <a:cs typeface="Helvetica" charset="0"/>
              </a:rPr>
              <a:t> and slope model: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ounded Rectangle 18"/>
              <p:cNvSpPr/>
              <p:nvPr/>
            </p:nvSpPr>
            <p:spPr>
              <a:xfrm>
                <a:off x="5559390" y="1823589"/>
                <a:ext cx="5050219" cy="827993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199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99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199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2199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199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𝛼</m:t>
                      </m:r>
                      <m:r>
                        <a:rPr lang="en-US" sz="2199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199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𝛽</m:t>
                      </m:r>
                      <m:sSub>
                        <m:sSubPr>
                          <m:ctrlPr>
                            <a:rPr lang="en-US" sz="2199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199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NAP</m:t>
                          </m:r>
                        </m:e>
                        <m:sub>
                          <m:r>
                            <a:rPr lang="en-US" sz="2199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2199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199" i="1">
                              <a:solidFill>
                                <a:srgbClr val="07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99" i="1">
                              <a:solidFill>
                                <a:srgbClr val="0700FF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199" i="1">
                              <a:solidFill>
                                <a:srgbClr val="0700FF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199" i="1">
                              <a:solidFill>
                                <a:srgbClr val="07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199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199" i="1">
                              <a:solidFill>
                                <a:srgbClr val="07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99" i="1">
                              <a:solidFill>
                                <a:srgbClr val="0700FF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199" i="1">
                              <a:solidFill>
                                <a:srgbClr val="0700FF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199" i="1">
                              <a:solidFill>
                                <a:srgbClr val="0700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2199" i="1">
                              <a:solidFill>
                                <a:srgbClr val="07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199">
                              <a:solidFill>
                                <a:srgbClr val="0700FF"/>
                              </a:solidFill>
                              <a:latin typeface="Cambria Math" panose="02040503050406030204" pitchFamily="18" charset="0"/>
                            </a:rPr>
                            <m:t>NAP</m:t>
                          </m:r>
                        </m:e>
                        <m:sub>
                          <m:r>
                            <a:rPr lang="en-US" sz="2199" i="1">
                              <a:solidFill>
                                <a:srgbClr val="0700FF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2199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199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99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199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en-GB" sz="2199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Rounded 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9390" y="1823589"/>
                <a:ext cx="5050219" cy="827993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022B8F92-3FF6-DD44-8AF8-DCCE475759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427" y="2444817"/>
            <a:ext cx="4113146" cy="4113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1627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800" b="1" noProof="0" dirty="0"/>
              <a:t>Mixed Effects Models</a:t>
            </a:r>
            <a:br>
              <a:rPr lang="en-GB" sz="4800" b="1" noProof="0" dirty="0"/>
            </a:br>
            <a:r>
              <a:rPr lang="en-GB" sz="4400" b="0" noProof="0" dirty="0"/>
              <a:t>(Pseudo)replication</a:t>
            </a:r>
            <a:endParaRPr lang="en-GB" sz="4800" b="0" noProof="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C8E15CD-C328-1E49-B566-FEEFCAB5F5A8}"/>
              </a:ext>
            </a:extLst>
          </p:cNvPr>
          <p:cNvGrpSpPr/>
          <p:nvPr/>
        </p:nvGrpSpPr>
        <p:grpSpPr>
          <a:xfrm>
            <a:off x="637056" y="2046136"/>
            <a:ext cx="10854345" cy="730464"/>
            <a:chOff x="637056" y="1795143"/>
            <a:chExt cx="10854345" cy="730464"/>
          </a:xfrm>
        </p:grpSpPr>
        <p:sp>
          <p:nvSpPr>
            <p:cNvPr id="6" name="TextBox 5"/>
            <p:cNvSpPr txBox="1"/>
            <p:nvPr/>
          </p:nvSpPr>
          <p:spPr>
            <a:xfrm>
              <a:off x="637056" y="1934707"/>
              <a:ext cx="387399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GB" sz="2800" b="1" dirty="0">
                  <a:latin typeface="+mn-lt"/>
                  <a:ea typeface="Helvetica" charset="0"/>
                  <a:cs typeface="Helvetica" charset="0"/>
                </a:rPr>
                <a:t>What is replication?</a:t>
              </a:r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4616341" y="1795143"/>
              <a:ext cx="6875060" cy="730464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r>
                <a:rPr lang="en-GB" sz="2199" b="1" dirty="0">
                  <a:solidFill>
                    <a:srgbClr val="FF0000"/>
                  </a:solidFill>
                  <a:ea typeface="Helvetica" charset="0"/>
                  <a:cs typeface="Helvetica" charset="0"/>
                </a:rPr>
                <a:t>Independent</a:t>
              </a:r>
              <a:r>
                <a:rPr lang="en-GB" sz="2199" dirty="0">
                  <a:solidFill>
                    <a:schemeClr val="bg1"/>
                  </a:solidFill>
                  <a:ea typeface="Helvetica" charset="0"/>
                  <a:cs typeface="Helvetica" charset="0"/>
                </a:rPr>
                <a:t> observations of same measurement 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34081206-EFD1-D349-B1F3-A9A141BF5480}"/>
              </a:ext>
            </a:extLst>
          </p:cNvPr>
          <p:cNvGrpSpPr/>
          <p:nvPr/>
        </p:nvGrpSpPr>
        <p:grpSpPr>
          <a:xfrm>
            <a:off x="600502" y="3344782"/>
            <a:ext cx="10895828" cy="954107"/>
            <a:chOff x="600502" y="3166882"/>
            <a:chExt cx="10895828" cy="954107"/>
          </a:xfrm>
        </p:grpSpPr>
        <p:sp>
          <p:nvSpPr>
            <p:cNvPr id="4" name="TextBox 3"/>
            <p:cNvSpPr txBox="1"/>
            <p:nvPr/>
          </p:nvSpPr>
          <p:spPr>
            <a:xfrm>
              <a:off x="600502" y="3166882"/>
              <a:ext cx="391055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GB" sz="2800" b="1" dirty="0">
                  <a:latin typeface="+mn-lt"/>
                  <a:ea typeface="Helvetica" charset="0"/>
                  <a:cs typeface="Helvetica" charset="0"/>
                </a:rPr>
                <a:t>What is (Pseudo)replication?</a:t>
              </a:r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4621269" y="3217053"/>
              <a:ext cx="6875061" cy="853765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r>
                <a:rPr lang="en-GB" sz="2199" dirty="0">
                  <a:solidFill>
                    <a:schemeClr val="tx1"/>
                  </a:solidFill>
                  <a:ea typeface="Helvetica" charset="0"/>
                  <a:cs typeface="Helvetica" charset="0"/>
                </a:rPr>
                <a:t>Replicates are </a:t>
              </a:r>
              <a:r>
                <a:rPr lang="en-GB" sz="2199" b="1" dirty="0">
                  <a:solidFill>
                    <a:srgbClr val="FF0000"/>
                  </a:solidFill>
                  <a:ea typeface="Helvetica" charset="0"/>
                  <a:cs typeface="Helvetica" charset="0"/>
                </a:rPr>
                <a:t>not independent</a:t>
              </a:r>
              <a:r>
                <a:rPr lang="en-GB" sz="2199" dirty="0">
                  <a:solidFill>
                    <a:srgbClr val="FF0000"/>
                  </a:solidFill>
                  <a:ea typeface="Helvetica" charset="0"/>
                  <a:cs typeface="Helvetica" charset="0"/>
                </a:rPr>
                <a:t> </a:t>
              </a:r>
              <a:r>
                <a:rPr lang="en-GB" sz="2199" dirty="0">
                  <a:solidFill>
                    <a:schemeClr val="tx1"/>
                  </a:solidFill>
                  <a:ea typeface="Helvetica" charset="0"/>
                  <a:cs typeface="Helvetica" charset="0"/>
                </a:rPr>
                <a:t>(spatial-temporal), or “treatments are truly </a:t>
              </a:r>
              <a:r>
                <a:rPr lang="en-GB" sz="2199" b="1" dirty="0">
                  <a:solidFill>
                    <a:srgbClr val="FF0000"/>
                  </a:solidFill>
                  <a:ea typeface="Helvetica" charset="0"/>
                  <a:cs typeface="Helvetica" charset="0"/>
                </a:rPr>
                <a:t>not replicated</a:t>
              </a:r>
              <a:r>
                <a:rPr lang="en-GB" sz="2199" dirty="0">
                  <a:solidFill>
                    <a:schemeClr val="tx1"/>
                  </a:solidFill>
                  <a:ea typeface="Helvetica" charset="0"/>
                  <a:cs typeface="Helvetica" charset="0"/>
                </a:rPr>
                <a:t>”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2881B8A7-C154-3442-9A47-24A513274523}"/>
              </a:ext>
            </a:extLst>
          </p:cNvPr>
          <p:cNvGrpSpPr/>
          <p:nvPr/>
        </p:nvGrpSpPr>
        <p:grpSpPr>
          <a:xfrm>
            <a:off x="665434" y="4811896"/>
            <a:ext cx="10857955" cy="765757"/>
            <a:chOff x="637057" y="5099928"/>
            <a:chExt cx="10857955" cy="765757"/>
          </a:xfrm>
        </p:grpSpPr>
        <p:sp>
          <p:nvSpPr>
            <p:cNvPr id="13" name="TextBox 12"/>
            <p:cNvSpPr txBox="1"/>
            <p:nvPr/>
          </p:nvSpPr>
          <p:spPr>
            <a:xfrm>
              <a:off x="637057" y="5229200"/>
              <a:ext cx="387399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GB" sz="2800" b="1" dirty="0">
                  <a:latin typeface="+mn-lt"/>
                  <a:ea typeface="Helvetica" charset="0"/>
                  <a:cs typeface="Helvetica" charset="0"/>
                </a:rPr>
                <a:t>What is independent?</a:t>
              </a:r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4619952" y="5099928"/>
              <a:ext cx="6875060" cy="765757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r>
                <a:rPr lang="en-GB" sz="2199" b="1" dirty="0">
                  <a:solidFill>
                    <a:srgbClr val="FF0000"/>
                  </a:solidFill>
                  <a:ea typeface="Helvetica" charset="0"/>
                  <a:cs typeface="Helvetica" charset="0"/>
                </a:rPr>
                <a:t>Independent</a:t>
              </a:r>
              <a:r>
                <a:rPr lang="en-GB" sz="2199" b="1" dirty="0">
                  <a:solidFill>
                    <a:schemeClr val="tx1"/>
                  </a:solidFill>
                  <a:ea typeface="Helvetica" charset="0"/>
                  <a:cs typeface="Helvetica" charset="0"/>
                </a:rPr>
                <a:t> </a:t>
              </a:r>
              <a:r>
                <a:rPr lang="en-GB" sz="2199" dirty="0">
                  <a:solidFill>
                    <a:schemeClr val="bg1"/>
                  </a:solidFill>
                  <a:ea typeface="Helvetica" charset="0"/>
                  <a:cs typeface="Helvetica" charset="0"/>
                </a:rPr>
                <a:t>is when the value of one observation does not affect the value of other observations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1207193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AD6BDE98-D58B-F444-B6E3-CC3152011914}"/>
              </a:ext>
            </a:extLst>
          </p:cNvPr>
          <p:cNvGrpSpPr/>
          <p:nvPr/>
        </p:nvGrpSpPr>
        <p:grpSpPr>
          <a:xfrm>
            <a:off x="3790156" y="1543989"/>
            <a:ext cx="6372954" cy="3760182"/>
            <a:chOff x="3790156" y="1543989"/>
            <a:chExt cx="6372954" cy="3760182"/>
          </a:xfrm>
        </p:grpSpPr>
        <p:sp>
          <p:nvSpPr>
            <p:cNvPr id="15" name="Rounded Rectangle 14"/>
            <p:cNvSpPr/>
            <p:nvPr/>
          </p:nvSpPr>
          <p:spPr>
            <a:xfrm>
              <a:off x="3849756" y="1548909"/>
              <a:ext cx="2244157" cy="824398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GB" sz="4400"/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3790156" y="3035921"/>
              <a:ext cx="4032448" cy="2268250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r>
                <a:rPr lang="en-GB" sz="2800" b="1" dirty="0">
                  <a:solidFill>
                    <a:schemeClr val="bg1"/>
                  </a:solidFill>
                  <a:ea typeface="Helvetica" charset="0"/>
                  <a:cs typeface="Helvetica" charset="0"/>
                </a:rPr>
                <a:t>This is a model comparison problem</a:t>
              </a:r>
            </a:p>
            <a:p>
              <a:pPr algn="ctr">
                <a:lnSpc>
                  <a:spcPct val="100000"/>
                </a:lnSpc>
              </a:pPr>
              <a:r>
                <a:rPr lang="en-GB" sz="2000" dirty="0">
                  <a:solidFill>
                    <a:schemeClr val="bg1"/>
                  </a:solidFill>
                  <a:ea typeface="Helvetica" charset="0"/>
                  <a:cs typeface="Helvetica" charset="0"/>
                </a:rPr>
                <a:t>This can be done using...</a:t>
              </a:r>
            </a:p>
            <a:p>
              <a:pPr algn="ctr">
                <a:lnSpc>
                  <a:spcPct val="100000"/>
                </a:lnSpc>
              </a:pPr>
              <a:r>
                <a:rPr lang="en-GB" sz="2000" dirty="0">
                  <a:solidFill>
                    <a:schemeClr val="bg1"/>
                  </a:solidFill>
                  <a:ea typeface="Helvetica" charset="0"/>
                  <a:cs typeface="Helvetica" charset="0"/>
                </a:rPr>
                <a:t>AIC/BIC criteria</a:t>
              </a:r>
            </a:p>
            <a:p>
              <a:pPr algn="ctr">
                <a:lnSpc>
                  <a:spcPct val="100000"/>
                </a:lnSpc>
              </a:pPr>
              <a:r>
                <a:rPr lang="en-GB" sz="2000" b="1" dirty="0">
                  <a:solidFill>
                    <a:schemeClr val="bg1"/>
                  </a:solidFill>
                  <a:ea typeface="Helvetica" charset="0"/>
                  <a:cs typeface="Helvetica" charset="0"/>
                </a:rPr>
                <a:t>AND</a:t>
              </a:r>
              <a:r>
                <a:rPr lang="en-GB" sz="2000" dirty="0">
                  <a:solidFill>
                    <a:schemeClr val="bg1"/>
                  </a:solidFill>
                  <a:ea typeface="Helvetica" charset="0"/>
                  <a:cs typeface="Helvetica" charset="0"/>
                </a:rPr>
                <a:t> </a:t>
              </a:r>
            </a:p>
            <a:p>
              <a:pPr algn="ctr">
                <a:lnSpc>
                  <a:spcPct val="100000"/>
                </a:lnSpc>
              </a:pPr>
              <a:r>
                <a:rPr lang="en-GB" sz="2000" dirty="0">
                  <a:solidFill>
                    <a:schemeClr val="bg1"/>
                  </a:solidFill>
                  <a:ea typeface="Helvetica" charset="0"/>
                  <a:cs typeface="Helvetica" charset="0"/>
                </a:rPr>
                <a:t>Log-likelihood ratio test</a:t>
              </a:r>
            </a:p>
          </p:txBody>
        </p:sp>
        <p:cxnSp>
          <p:nvCxnSpPr>
            <p:cNvPr id="18" name="Elbow Connector 17"/>
            <p:cNvCxnSpPr>
              <a:cxnSpLocks/>
              <a:stCxn id="16" idx="0"/>
              <a:endCxn id="15" idx="2"/>
            </p:cNvCxnSpPr>
            <p:nvPr/>
          </p:nvCxnSpPr>
          <p:spPr>
            <a:xfrm rot="16200000" flipV="1">
              <a:off x="5057801" y="2287341"/>
              <a:ext cx="662614" cy="834545"/>
            </a:xfrm>
            <a:prstGeom prst="bentConnector3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ounded Rectangle 22">
              <a:extLst>
                <a:ext uri="{FF2B5EF4-FFF2-40B4-BE49-F238E27FC236}">
                  <a16:creationId xmlns:a16="http://schemas.microsoft.com/office/drawing/2014/main" id="{F1BC1BE9-3AB5-274F-A23E-D03D42C8972D}"/>
                </a:ext>
              </a:extLst>
            </p:cNvPr>
            <p:cNvSpPr/>
            <p:nvPr/>
          </p:nvSpPr>
          <p:spPr>
            <a:xfrm>
              <a:off x="8110636" y="1543989"/>
              <a:ext cx="2052474" cy="824398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GB" sz="4400"/>
            </a:p>
          </p:txBody>
        </p:sp>
      </p:grp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800" b="1" noProof="0" dirty="0"/>
              <a:t>Which random structure is better?</a:t>
            </a:r>
          </a:p>
        </p:txBody>
      </p:sp>
      <p:grpSp>
        <p:nvGrpSpPr>
          <p:cNvPr id="12" name="Group 11"/>
          <p:cNvGrpSpPr>
            <a:grpSpLocks noChangeAspect="1"/>
          </p:cNvGrpSpPr>
          <p:nvPr/>
        </p:nvGrpSpPr>
        <p:grpSpPr>
          <a:xfrm>
            <a:off x="610708" y="2778241"/>
            <a:ext cx="10526260" cy="3338046"/>
            <a:chOff x="-1920653" y="2912727"/>
            <a:chExt cx="11782448" cy="3736397"/>
          </a:xfrm>
        </p:grpSpPr>
        <p:grpSp>
          <p:nvGrpSpPr>
            <p:cNvPr id="11" name="Group 10"/>
            <p:cNvGrpSpPr/>
            <p:nvPr/>
          </p:nvGrpSpPr>
          <p:grpSpPr>
            <a:xfrm>
              <a:off x="6465335" y="2912727"/>
              <a:ext cx="3396460" cy="3736397"/>
              <a:chOff x="6465335" y="2912727"/>
              <a:chExt cx="3396460" cy="3736397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74305" y="3357284"/>
                <a:ext cx="3291840" cy="3291840"/>
              </a:xfrm>
              <a:prstGeom prst="rect">
                <a:avLst/>
              </a:prstGeom>
            </p:spPr>
          </p:pic>
          <p:sp>
            <p:nvSpPr>
              <p:cNvPr id="7" name="TextBox 6"/>
              <p:cNvSpPr txBox="1"/>
              <p:nvPr/>
            </p:nvSpPr>
            <p:spPr>
              <a:xfrm>
                <a:off x="6465335" y="2912727"/>
                <a:ext cx="3396460" cy="7923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00000"/>
                  </a:lnSpc>
                </a:pPr>
                <a:r>
                  <a:rPr lang="en-GB" sz="2000" b="1" dirty="0">
                    <a:latin typeface="+mn-lt"/>
                    <a:ea typeface="Helvetica" charset="0"/>
                    <a:cs typeface="Helvetica" charset="0"/>
                  </a:rPr>
                  <a:t>Random Intercept/Slope model [Mlme1b]</a:t>
                </a:r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-1920653" y="2937438"/>
              <a:ext cx="3398671" cy="3711686"/>
              <a:chOff x="-1920653" y="2937438"/>
              <a:chExt cx="3398671" cy="3711686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911520" y="3357284"/>
                <a:ext cx="3291840" cy="3291840"/>
              </a:xfrm>
              <a:prstGeom prst="rect">
                <a:avLst/>
              </a:prstGeom>
            </p:spPr>
          </p:pic>
          <p:sp>
            <p:nvSpPr>
              <p:cNvPr id="8" name="TextBox 7"/>
              <p:cNvSpPr txBox="1"/>
              <p:nvPr/>
            </p:nvSpPr>
            <p:spPr>
              <a:xfrm>
                <a:off x="-1920653" y="2937438"/>
                <a:ext cx="3398671" cy="7923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00000"/>
                  </a:lnSpc>
                </a:pPr>
                <a:r>
                  <a:rPr lang="en-GB" sz="2000" b="1" dirty="0">
                    <a:latin typeface="+mn-lt"/>
                    <a:ea typeface="Helvetica" charset="0"/>
                    <a:cs typeface="Helvetica" charset="0"/>
                  </a:rPr>
                  <a:t>Random Intercept</a:t>
                </a:r>
              </a:p>
              <a:p>
                <a:pPr algn="ctr">
                  <a:lnSpc>
                    <a:spcPct val="100000"/>
                  </a:lnSpc>
                </a:pPr>
                <a:r>
                  <a:rPr lang="en-GB" sz="2000" b="1" dirty="0">
                    <a:latin typeface="+mn-lt"/>
                    <a:ea typeface="Helvetica" charset="0"/>
                    <a:cs typeface="Helvetica" charset="0"/>
                  </a:rPr>
                  <a:t>model [Mlme1]</a:t>
                </a:r>
              </a:p>
            </p:txBody>
          </p:sp>
        </p:grpSp>
      </p:grpSp>
      <p:sp>
        <p:nvSpPr>
          <p:cNvPr id="4" name="Rectangle 3"/>
          <p:cNvSpPr/>
          <p:nvPr/>
        </p:nvSpPr>
        <p:spPr>
          <a:xfrm>
            <a:off x="1828323" y="1291169"/>
            <a:ext cx="853217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&gt; </a:t>
            </a:r>
            <a:r>
              <a:rPr lang="en-GB" sz="1600" dirty="0" err="1">
                <a:solidFill>
                  <a:srgbClr val="060087"/>
                </a:solidFill>
                <a:latin typeface="Courier New" panose="02070309020205020404" pitchFamily="49" charset="0"/>
              </a:rPr>
              <a:t>anova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(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Mlme1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,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Mlme1b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)</a:t>
            </a:r>
            <a:endParaRPr lang="en-GB" sz="16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       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Model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df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      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AIC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      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BIC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    </a:t>
            </a:r>
            <a:r>
              <a:rPr lang="en-GB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logLik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   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Test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  </a:t>
            </a:r>
            <a:r>
              <a:rPr lang="en-GB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L.Ratio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p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-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value</a:t>
            </a:r>
          </a:p>
          <a:p>
            <a:pPr>
              <a:lnSpc>
                <a:spcPct val="100000"/>
              </a:lnSpc>
            </a:pP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Mlme1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      </a:t>
            </a:r>
            <a:r>
              <a:rPr lang="en-GB" sz="1600" dirty="0">
                <a:solidFill>
                  <a:srgbClr val="0B4213"/>
                </a:solidFill>
                <a:latin typeface="Courier New" panose="02070309020205020404" pitchFamily="49" charset="0"/>
              </a:rPr>
              <a:t>1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  </a:t>
            </a:r>
            <a:r>
              <a:rPr lang="en-GB" sz="1600" dirty="0">
                <a:solidFill>
                  <a:srgbClr val="0B4213"/>
                </a:solidFill>
                <a:latin typeface="Courier New" panose="02070309020205020404" pitchFamily="49" charset="0"/>
              </a:rPr>
              <a:t>4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1600" dirty="0">
                <a:solidFill>
                  <a:srgbClr val="0B4213"/>
                </a:solidFill>
                <a:latin typeface="Courier New" panose="02070309020205020404" pitchFamily="49" charset="0"/>
              </a:rPr>
              <a:t>247.4802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1600" dirty="0">
                <a:solidFill>
                  <a:srgbClr val="0B4213"/>
                </a:solidFill>
                <a:latin typeface="Courier New" panose="02070309020205020404" pitchFamily="49" charset="0"/>
              </a:rPr>
              <a:t>254.5250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1600" dirty="0">
                <a:solidFill>
                  <a:srgbClr val="0B4213"/>
                </a:solidFill>
                <a:latin typeface="Courier New" panose="02070309020205020404" pitchFamily="49" charset="0"/>
              </a:rPr>
              <a:t>-119.7401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                        </a:t>
            </a:r>
          </a:p>
          <a:p>
            <a:pPr>
              <a:lnSpc>
                <a:spcPct val="100000"/>
              </a:lnSpc>
            </a:pP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Mlme1b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     </a:t>
            </a:r>
            <a:r>
              <a:rPr lang="en-GB" sz="1600" dirty="0">
                <a:solidFill>
                  <a:srgbClr val="0B4213"/>
                </a:solidFill>
                <a:latin typeface="Courier New" panose="02070309020205020404" pitchFamily="49" charset="0"/>
              </a:rPr>
              <a:t>2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  </a:t>
            </a:r>
            <a:r>
              <a:rPr lang="en-GB" sz="1600" dirty="0">
                <a:solidFill>
                  <a:srgbClr val="0B4213"/>
                </a:solidFill>
                <a:latin typeface="Courier New" panose="02070309020205020404" pitchFamily="49" charset="0"/>
              </a:rPr>
              <a:t>6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1600" dirty="0">
                <a:solidFill>
                  <a:srgbClr val="0B4213"/>
                </a:solidFill>
                <a:latin typeface="Courier New" panose="02070309020205020404" pitchFamily="49" charset="0"/>
              </a:rPr>
              <a:t>244.3839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1600" dirty="0">
                <a:solidFill>
                  <a:srgbClr val="0B4213"/>
                </a:solidFill>
                <a:latin typeface="Courier New" panose="02070309020205020404" pitchFamily="49" charset="0"/>
              </a:rPr>
              <a:t>254.9511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1600" dirty="0">
                <a:solidFill>
                  <a:srgbClr val="0B4213"/>
                </a:solidFill>
                <a:latin typeface="Courier New" panose="02070309020205020404" pitchFamily="49" charset="0"/>
              </a:rPr>
              <a:t>-116.1919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1600" dirty="0">
                <a:solidFill>
                  <a:srgbClr val="0B4213"/>
                </a:solidFill>
                <a:latin typeface="Courier New" panose="02070309020205020404" pitchFamily="49" charset="0"/>
              </a:rPr>
              <a:t>1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vs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1600" dirty="0">
                <a:solidFill>
                  <a:srgbClr val="0B4213"/>
                </a:solidFill>
                <a:latin typeface="Courier New" panose="02070309020205020404" pitchFamily="49" charset="0"/>
              </a:rPr>
              <a:t>2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1600" dirty="0">
                <a:solidFill>
                  <a:srgbClr val="0B4213"/>
                </a:solidFill>
                <a:latin typeface="Courier New" panose="02070309020205020404" pitchFamily="49" charset="0"/>
              </a:rPr>
              <a:t>7.096378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  </a:t>
            </a:r>
            <a:r>
              <a:rPr lang="en-GB" sz="1600" dirty="0">
                <a:solidFill>
                  <a:srgbClr val="0B4213"/>
                </a:solidFill>
                <a:latin typeface="Courier New" panose="02070309020205020404" pitchFamily="49" charset="0"/>
              </a:rPr>
              <a:t>0.0288</a:t>
            </a:r>
          </a:p>
        </p:txBody>
      </p:sp>
      <p:cxnSp>
        <p:nvCxnSpPr>
          <p:cNvPr id="26" name="Elbow Connector 25">
            <a:extLst>
              <a:ext uri="{FF2B5EF4-FFF2-40B4-BE49-F238E27FC236}">
                <a16:creationId xmlns:a16="http://schemas.microsoft.com/office/drawing/2014/main" id="{9DF5308B-65AC-D24D-B14A-73B676FBFDAA}"/>
              </a:ext>
            </a:extLst>
          </p:cNvPr>
          <p:cNvCxnSpPr>
            <a:cxnSpLocks/>
            <a:stCxn id="16" idx="0"/>
            <a:endCxn id="23" idx="2"/>
          </p:cNvCxnSpPr>
          <p:nvPr/>
        </p:nvCxnSpPr>
        <p:spPr>
          <a:xfrm rot="5400000" flipH="1" flipV="1">
            <a:off x="7137859" y="1036908"/>
            <a:ext cx="667534" cy="3330493"/>
          </a:xfrm>
          <a:prstGeom prst="bentConnector3">
            <a:avLst>
              <a:gd name="adj1" fmla="val 50000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449971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idx="4294967295"/>
          </p:nvPr>
        </p:nvSpPr>
        <p:spPr>
          <a:xfrm>
            <a:off x="985838" y="980728"/>
            <a:ext cx="10220325" cy="3937000"/>
          </a:xfrm>
        </p:spPr>
        <p:txBody>
          <a:bodyPr anchor="ctr">
            <a:normAutofit/>
          </a:bodyPr>
          <a:lstStyle/>
          <a:p>
            <a:r>
              <a:rPr lang="en-GB" sz="6600" b="1" noProof="0" dirty="0">
                <a:solidFill>
                  <a:srgbClr val="C00000"/>
                </a:solidFill>
                <a:latin typeface="+mj-lt"/>
              </a:rPr>
              <a:t>So far so good?</a:t>
            </a:r>
          </a:p>
          <a:p>
            <a:r>
              <a:rPr lang="en-GB" sz="6600" b="1" noProof="0" dirty="0">
                <a:solidFill>
                  <a:srgbClr val="FFFF00"/>
                </a:solidFill>
                <a:latin typeface="+mj-lt"/>
              </a:rPr>
              <a:t>Any questions?</a:t>
            </a:r>
          </a:p>
          <a:p>
            <a:r>
              <a:rPr lang="en-GB" sz="6600" b="1" noProof="0" dirty="0">
                <a:solidFill>
                  <a:srgbClr val="00B050"/>
                </a:solidFill>
                <a:latin typeface="+mj-lt"/>
              </a:rPr>
              <a:t>Ready to move on?</a:t>
            </a:r>
          </a:p>
        </p:txBody>
      </p:sp>
    </p:spTree>
    <p:extLst>
      <p:ext uri="{BB962C8B-B14F-4D97-AF65-F5344CB8AC3E}">
        <p14:creationId xmlns:p14="http://schemas.microsoft.com/office/powerpoint/2010/main" val="413679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800" b="1" noProof="0" dirty="0"/>
              <a:t>Mixed Effects Models</a:t>
            </a:r>
            <a:br>
              <a:rPr lang="en-GB" sz="4800" b="1" noProof="0" dirty="0"/>
            </a:br>
            <a:r>
              <a:rPr lang="en-GB" sz="4400" b="0" noProof="0" dirty="0"/>
              <a:t>Model selection (part 1)</a:t>
            </a:r>
            <a:endParaRPr lang="en-GB" sz="4800" b="0" noProof="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989848" y="1844824"/>
            <a:ext cx="10220325" cy="3937484"/>
          </a:xfrm>
        </p:spPr>
        <p:txBody>
          <a:bodyPr>
            <a:noAutofit/>
          </a:bodyPr>
          <a:lstStyle/>
          <a:p>
            <a:r>
              <a:rPr lang="en-GB" sz="3200" b="1" noProof="0" dirty="0"/>
              <a:t>Step -1 </a:t>
            </a:r>
          </a:p>
          <a:p>
            <a:r>
              <a:rPr lang="en-GB" sz="2800" noProof="0" dirty="0"/>
              <a:t>Fit a </a:t>
            </a:r>
            <a:r>
              <a:rPr lang="en-GB" sz="2800" b="1" noProof="0" dirty="0"/>
              <a:t>FULL</a:t>
            </a:r>
            <a:r>
              <a:rPr lang="en-GB" sz="2800" noProof="0" dirty="0"/>
              <a:t> model of ONLY fixed effects with the function </a:t>
            </a:r>
            <a:r>
              <a:rPr lang="en-GB" sz="2800" noProof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gls</a:t>
            </a:r>
            <a:r>
              <a:rPr lang="en-GB" sz="2800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GB" sz="2800" noProof="0" dirty="0">
                <a:latin typeface="AU Passata" panose="020B0503030502030804" pitchFamily="34" charset="77"/>
                <a:cs typeface="Courier New" panose="02070309020205020404" pitchFamily="49" charset="0"/>
              </a:rPr>
              <a:t> </a:t>
            </a:r>
          </a:p>
          <a:p>
            <a:r>
              <a:rPr lang="en-GB" sz="2800" dirty="0">
                <a:latin typeface="AU Passata" panose="020B0503030502030804" pitchFamily="34" charset="77"/>
                <a:cs typeface="Courier New" panose="02070309020205020404" pitchFamily="49" charset="0"/>
                <a:sym typeface="Wingdings" pitchFamily="2" charset="2"/>
              </a:rPr>
              <a:t>This model </a:t>
            </a:r>
            <a:r>
              <a:rPr lang="en-GB" sz="2800" noProof="0" dirty="0">
                <a:latin typeface="AU Passata" panose="020B0503030502030804" pitchFamily="34" charset="77"/>
                <a:cs typeface="Courier New" panose="02070309020205020404" pitchFamily="49" charset="0"/>
                <a:sym typeface="Wingdings" pitchFamily="2" charset="2"/>
              </a:rPr>
              <a:t>represent of the Null hypothesis </a:t>
            </a:r>
          </a:p>
          <a:p>
            <a:pPr lvl="1"/>
            <a:r>
              <a:rPr lang="en-GB" sz="2800" noProof="0" dirty="0">
                <a:latin typeface="AU Passata" panose="020B0503030502030804" pitchFamily="34" charset="77"/>
                <a:cs typeface="Courier New" panose="02070309020205020404" pitchFamily="49" charset="0"/>
                <a:sym typeface="Wingdings" pitchFamily="2" charset="2"/>
              </a:rPr>
              <a:t>[</a:t>
            </a:r>
            <a:r>
              <a:rPr lang="en-GB" sz="2800" b="1" noProof="0" dirty="0">
                <a:latin typeface="AU Passata" panose="020B0503030502030804" pitchFamily="34" charset="77"/>
                <a:cs typeface="Courier New" panose="02070309020205020404" pitchFamily="49" charset="0"/>
                <a:sym typeface="Wingdings" pitchFamily="2" charset="2"/>
              </a:rPr>
              <a:t>H</a:t>
            </a:r>
            <a:r>
              <a:rPr lang="en-GB" sz="2800" b="1" baseline="-25000" noProof="0" dirty="0">
                <a:latin typeface="AU Passata" panose="020B0503030502030804" pitchFamily="34" charset="77"/>
                <a:cs typeface="Courier New" panose="02070309020205020404" pitchFamily="49" charset="0"/>
                <a:sym typeface="Wingdings" pitchFamily="2" charset="2"/>
              </a:rPr>
              <a:t>o</a:t>
            </a:r>
            <a:r>
              <a:rPr lang="en-GB" sz="2800" noProof="0" dirty="0">
                <a:latin typeface="AU Passata" panose="020B0503030502030804" pitchFamily="34" charset="77"/>
                <a:cs typeface="Courier New" panose="02070309020205020404" pitchFamily="49" charset="0"/>
                <a:sym typeface="Wingdings" pitchFamily="2" charset="2"/>
              </a:rPr>
              <a:t>= NO need for random effects]</a:t>
            </a:r>
            <a:endParaRPr lang="en-GB" sz="2800" noProof="0" dirty="0">
              <a:latin typeface="AU Passata" panose="020B0503030502030804" pitchFamily="34" charset="77"/>
              <a:cs typeface="Courier New" panose="02070309020205020404" pitchFamily="49" charset="0"/>
            </a:endParaRPr>
          </a:p>
          <a:p>
            <a:pPr>
              <a:buNone/>
            </a:pPr>
            <a:endParaRPr lang="en-GB" sz="2400" noProof="0" dirty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GB" sz="2400" dirty="0">
                <a:solidFill>
                  <a:srgbClr val="000000"/>
                </a:solidFill>
                <a:latin typeface="Courier New" panose="02070309020205020404" pitchFamily="49" charset="0"/>
              </a:rPr>
              <a:t>B1</a:t>
            </a:r>
            <a:r>
              <a:rPr lang="en-GB" sz="2400" dirty="0">
                <a:solidFill>
                  <a:srgbClr val="060087"/>
                </a:solidFill>
                <a:latin typeface="Courier New" panose="02070309020205020404" pitchFamily="49" charset="0"/>
              </a:rPr>
              <a:t> &lt;- </a:t>
            </a:r>
            <a:r>
              <a:rPr lang="en-GB" sz="2400" dirty="0" err="1">
                <a:solidFill>
                  <a:srgbClr val="060087"/>
                </a:solidFill>
                <a:latin typeface="Courier New" panose="02070309020205020404" pitchFamily="49" charset="0"/>
              </a:rPr>
              <a:t>gls</a:t>
            </a:r>
            <a:r>
              <a:rPr lang="en-GB" sz="2400" dirty="0">
                <a:solidFill>
                  <a:srgbClr val="060087"/>
                </a:solidFill>
                <a:latin typeface="Courier New" panose="02070309020205020404" pitchFamily="49" charset="0"/>
              </a:rPr>
              <a:t>(</a:t>
            </a:r>
            <a:r>
              <a:rPr lang="en-GB" sz="2400" dirty="0">
                <a:solidFill>
                  <a:srgbClr val="000000"/>
                </a:solidFill>
                <a:latin typeface="Courier New" panose="02070309020205020404" pitchFamily="49" charset="0"/>
              </a:rPr>
              <a:t>Richness</a:t>
            </a:r>
            <a:r>
              <a:rPr lang="en-GB" sz="2400" dirty="0">
                <a:solidFill>
                  <a:srgbClr val="060087"/>
                </a:solidFill>
                <a:latin typeface="Courier New" panose="02070309020205020404" pitchFamily="49" charset="0"/>
              </a:rPr>
              <a:t> ~ </a:t>
            </a:r>
            <a:r>
              <a:rPr lang="en-GB" sz="2400" dirty="0">
                <a:solidFill>
                  <a:srgbClr val="0B4213"/>
                </a:solidFill>
                <a:latin typeface="Courier New" panose="02070309020205020404" pitchFamily="49" charset="0"/>
              </a:rPr>
              <a:t>1</a:t>
            </a:r>
            <a:r>
              <a:rPr lang="en-GB" sz="2400" dirty="0">
                <a:solidFill>
                  <a:srgbClr val="060087"/>
                </a:solidFill>
                <a:latin typeface="Courier New" panose="02070309020205020404" pitchFamily="49" charset="0"/>
              </a:rPr>
              <a:t> + </a:t>
            </a:r>
            <a:r>
              <a:rPr lang="en-GB" sz="2400" dirty="0">
                <a:solidFill>
                  <a:srgbClr val="000000"/>
                </a:solidFill>
                <a:latin typeface="Courier New" panose="02070309020205020404" pitchFamily="49" charset="0"/>
              </a:rPr>
              <a:t>NAP</a:t>
            </a:r>
            <a:r>
              <a:rPr lang="en-GB" sz="2400" dirty="0">
                <a:solidFill>
                  <a:srgbClr val="060087"/>
                </a:solidFill>
                <a:latin typeface="Courier New" panose="02070309020205020404" pitchFamily="49" charset="0"/>
              </a:rPr>
              <a:t> * </a:t>
            </a:r>
            <a:r>
              <a:rPr lang="en-GB" sz="2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fExp</a:t>
            </a:r>
            <a:r>
              <a:rPr lang="en-GB" sz="2400" dirty="0">
                <a:solidFill>
                  <a:srgbClr val="060087"/>
                </a:solidFill>
                <a:latin typeface="Courier New" panose="02070309020205020404" pitchFamily="49" charset="0"/>
              </a:rPr>
              <a:t>,</a:t>
            </a:r>
          </a:p>
          <a:p>
            <a:r>
              <a:rPr lang="en-GB" sz="2400" dirty="0">
                <a:solidFill>
                  <a:srgbClr val="060087"/>
                </a:solidFill>
                <a:latin typeface="Courier New" panose="02070309020205020404" pitchFamily="49" charset="0"/>
              </a:rPr>
              <a:t>            </a:t>
            </a:r>
            <a:r>
              <a:rPr lang="en-GB" sz="2400" dirty="0">
                <a:solidFill>
                  <a:srgbClr val="000000"/>
                </a:solidFill>
                <a:latin typeface="Courier New" panose="02070309020205020404" pitchFamily="49" charset="0"/>
              </a:rPr>
              <a:t>method</a:t>
            </a:r>
            <a:r>
              <a:rPr lang="en-GB" sz="2400" dirty="0">
                <a:solidFill>
                  <a:srgbClr val="060087"/>
                </a:solidFill>
                <a:latin typeface="Courier New" panose="02070309020205020404" pitchFamily="49" charset="0"/>
              </a:rPr>
              <a:t> = </a:t>
            </a:r>
            <a:r>
              <a:rPr lang="en-GB" sz="2400" dirty="0">
                <a:solidFill>
                  <a:srgbClr val="9E0003"/>
                </a:solidFill>
                <a:latin typeface="Courier New" panose="02070309020205020404" pitchFamily="49" charset="0"/>
              </a:rPr>
              <a:t>"REML"</a:t>
            </a:r>
            <a:r>
              <a:rPr lang="en-GB" sz="2400" dirty="0">
                <a:solidFill>
                  <a:srgbClr val="060087"/>
                </a:solidFill>
                <a:latin typeface="Courier New" panose="02070309020205020404" pitchFamily="49" charset="0"/>
              </a:rPr>
              <a:t>, </a:t>
            </a:r>
            <a:r>
              <a:rPr lang="en-GB" sz="2400" dirty="0">
                <a:solidFill>
                  <a:srgbClr val="000000"/>
                </a:solidFill>
                <a:latin typeface="Courier New" panose="02070309020205020404" pitchFamily="49" charset="0"/>
              </a:rPr>
              <a:t>data</a:t>
            </a:r>
            <a:r>
              <a:rPr lang="en-GB" sz="2400" dirty="0">
                <a:solidFill>
                  <a:srgbClr val="060087"/>
                </a:solidFill>
                <a:latin typeface="Courier New" panose="02070309020205020404" pitchFamily="49" charset="0"/>
              </a:rPr>
              <a:t> = </a:t>
            </a:r>
            <a:r>
              <a:rPr lang="en-GB" sz="2400" dirty="0">
                <a:solidFill>
                  <a:srgbClr val="000000"/>
                </a:solidFill>
                <a:latin typeface="Courier New" panose="02070309020205020404" pitchFamily="49" charset="0"/>
              </a:rPr>
              <a:t>RIKZ</a:t>
            </a:r>
            <a:r>
              <a:rPr lang="en-GB" sz="2400" dirty="0">
                <a:solidFill>
                  <a:srgbClr val="060087"/>
                </a:solidFill>
                <a:latin typeface="Courier New" panose="02070309020205020404" pitchFamily="49" charset="0"/>
              </a:rPr>
              <a:t>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1C6BDF7-0FDD-6549-9EC3-73AD791EE5AB}"/>
              </a:ext>
            </a:extLst>
          </p:cNvPr>
          <p:cNvSpPr/>
          <p:nvPr/>
        </p:nvSpPr>
        <p:spPr>
          <a:xfrm>
            <a:off x="8447777" y="4249725"/>
            <a:ext cx="3528392" cy="40011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GB" sz="2000" dirty="0">
                <a:solidFill>
                  <a:schemeClr val="bg1"/>
                </a:solidFill>
              </a:rPr>
              <a:t>Full = all possible fixed effects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8DDC037-6D4B-E74B-8E1C-FABF120B9F9B}"/>
              </a:ext>
            </a:extLst>
          </p:cNvPr>
          <p:cNvSpPr/>
          <p:nvPr/>
        </p:nvSpPr>
        <p:spPr>
          <a:xfrm>
            <a:off x="2653295" y="5533891"/>
            <a:ext cx="3857898" cy="40011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GB" sz="2000" dirty="0">
                <a:solidFill>
                  <a:schemeClr val="bg1"/>
                </a:solidFill>
              </a:rPr>
              <a:t>Estimate parameters using </a:t>
            </a:r>
            <a:r>
              <a:rPr lang="en-GB" sz="2000" b="1" dirty="0">
                <a:solidFill>
                  <a:schemeClr val="bg1"/>
                </a:solidFill>
              </a:rPr>
              <a:t>REML </a:t>
            </a:r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51F5E2A-B236-8841-85BB-16B67B1BC7E2}"/>
              </a:ext>
            </a:extLst>
          </p:cNvPr>
          <p:cNvSpPr/>
          <p:nvPr/>
        </p:nvSpPr>
        <p:spPr bwMode="auto">
          <a:xfrm>
            <a:off x="3070076" y="4779793"/>
            <a:ext cx="3024336" cy="360040"/>
          </a:xfrm>
          <a:prstGeom prst="roundRect">
            <a:avLst/>
          </a:prstGeom>
          <a:noFill/>
          <a:ln w="2857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4D5EBD0-9701-0444-88FD-02106A3AD06B}"/>
              </a:ext>
            </a:extLst>
          </p:cNvPr>
          <p:cNvSpPr/>
          <p:nvPr/>
        </p:nvSpPr>
        <p:spPr bwMode="auto">
          <a:xfrm>
            <a:off x="2789382" y="4293096"/>
            <a:ext cx="4821382" cy="360040"/>
          </a:xfrm>
          <a:prstGeom prst="roundRect">
            <a:avLst/>
          </a:prstGeom>
          <a:noFill/>
          <a:ln w="2857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60D8042-6352-F249-8ED8-859A5DA2517A}"/>
              </a:ext>
            </a:extLst>
          </p:cNvPr>
          <p:cNvCxnSpPr>
            <a:cxnSpLocks/>
            <a:endCxn id="7" idx="3"/>
          </p:cNvCxnSpPr>
          <p:nvPr/>
        </p:nvCxnSpPr>
        <p:spPr bwMode="auto">
          <a:xfrm flipH="1">
            <a:off x="7610764" y="4473116"/>
            <a:ext cx="851908" cy="0"/>
          </a:xfrm>
          <a:prstGeom prst="straightConnector1">
            <a:avLst/>
          </a:prstGeom>
          <a:solidFill>
            <a:schemeClr val="accent2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9936FA4-8F56-3443-B811-68180D9D81B2}"/>
              </a:ext>
            </a:extLst>
          </p:cNvPr>
          <p:cNvCxnSpPr>
            <a:cxnSpLocks/>
            <a:stCxn id="5" idx="0"/>
            <a:endCxn id="6" idx="2"/>
          </p:cNvCxnSpPr>
          <p:nvPr/>
        </p:nvCxnSpPr>
        <p:spPr bwMode="auto">
          <a:xfrm flipV="1">
            <a:off x="4582244" y="5139833"/>
            <a:ext cx="0" cy="394058"/>
          </a:xfrm>
          <a:prstGeom prst="straightConnector1">
            <a:avLst/>
          </a:prstGeom>
          <a:solidFill>
            <a:schemeClr val="accent2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18028124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913" y="149115"/>
            <a:ext cx="11557000" cy="1309328"/>
          </a:xfrm>
        </p:spPr>
        <p:txBody>
          <a:bodyPr/>
          <a:lstStyle/>
          <a:p>
            <a:r>
              <a:rPr lang="en-GB" sz="4800" b="1" noProof="0" dirty="0"/>
              <a:t>Mixed Effects Models</a:t>
            </a:r>
            <a:br>
              <a:rPr lang="en-GB" sz="4800" b="1" noProof="0" dirty="0"/>
            </a:br>
            <a:r>
              <a:rPr lang="en-GB" sz="4400" b="0" noProof="0" dirty="0"/>
              <a:t>Model selection (part 1)</a:t>
            </a:r>
            <a:endParaRPr lang="en-GB" sz="4800" b="0" noProof="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989848" y="1844824"/>
            <a:ext cx="10220325" cy="3937484"/>
          </a:xfrm>
        </p:spPr>
        <p:txBody>
          <a:bodyPr>
            <a:noAutofit/>
          </a:bodyPr>
          <a:lstStyle/>
          <a:p>
            <a:r>
              <a:rPr lang="en-GB" sz="3200" b="1" noProof="0" dirty="0"/>
              <a:t>Step 2</a:t>
            </a:r>
            <a:endParaRPr lang="en-GB" sz="3200" b="1" noProof="0" dirty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GB" sz="2400" noProof="0" dirty="0"/>
              <a:t>Fit FULL models of fixed effects and random effects with </a:t>
            </a:r>
            <a:r>
              <a:rPr lang="en-GB" sz="2400" noProof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lme</a:t>
            </a:r>
            <a:r>
              <a:rPr lang="en-GB" sz="2400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GB" sz="2400" dirty="0">
                <a:latin typeface="AU Passata" panose="020B0503030502030804" pitchFamily="34" charset="77"/>
                <a:cs typeface="Courier New" panose="02070309020205020404" pitchFamily="49" charset="0"/>
                <a:sym typeface="Wingdings" pitchFamily="2" charset="2"/>
              </a:rPr>
              <a:t>This model represent of the alternative hypothesis </a:t>
            </a:r>
          </a:p>
          <a:p>
            <a:pPr lvl="1"/>
            <a:r>
              <a:rPr lang="en-GB" sz="2400" dirty="0">
                <a:latin typeface="AU Passata" panose="020B0503030502030804" pitchFamily="34" charset="77"/>
                <a:cs typeface="Courier New" panose="02070309020205020404" pitchFamily="49" charset="0"/>
                <a:sym typeface="Wingdings" pitchFamily="2" charset="2"/>
              </a:rPr>
              <a:t>[</a:t>
            </a:r>
            <a:r>
              <a:rPr lang="en-GB" sz="2400" b="1" dirty="0">
                <a:latin typeface="AU Passata" panose="020B0503030502030804" pitchFamily="34" charset="77"/>
                <a:cs typeface="Courier New" panose="02070309020205020404" pitchFamily="49" charset="0"/>
                <a:sym typeface="Wingdings" pitchFamily="2" charset="2"/>
              </a:rPr>
              <a:t>H</a:t>
            </a:r>
            <a:r>
              <a:rPr lang="en-GB" sz="2400" b="1" baseline="-25000" dirty="0">
                <a:latin typeface="AU Passata" panose="020B0503030502030804" pitchFamily="34" charset="77"/>
                <a:cs typeface="Courier New" panose="02070309020205020404" pitchFamily="49" charset="0"/>
                <a:sym typeface="Wingdings" pitchFamily="2" charset="2"/>
              </a:rPr>
              <a:t>A</a:t>
            </a:r>
            <a:r>
              <a:rPr lang="en-GB" sz="2400" dirty="0">
                <a:latin typeface="AU Passata" panose="020B0503030502030804" pitchFamily="34" charset="77"/>
                <a:cs typeface="Courier New" panose="02070309020205020404" pitchFamily="49" charset="0"/>
                <a:sym typeface="Wingdings" pitchFamily="2" charset="2"/>
              </a:rPr>
              <a:t>= need for random effects]</a:t>
            </a:r>
          </a:p>
          <a:p>
            <a:pPr lvl="1"/>
            <a:endParaRPr lang="en-GB" sz="2400" dirty="0">
              <a:latin typeface="AU Passata" panose="020B0503030502030804" pitchFamily="34" charset="77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GB" dirty="0">
                <a:solidFill>
                  <a:srgbClr val="3E3E3E"/>
                </a:solidFill>
                <a:latin typeface="Courier New" panose="02070309020205020404" pitchFamily="49" charset="0"/>
              </a:rPr>
              <a:t># Random intercept</a:t>
            </a:r>
          </a:p>
          <a:p>
            <a:pPr>
              <a:lnSpc>
                <a:spcPct val="100000"/>
              </a:lnSpc>
            </a:pPr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</a:rPr>
              <a:t>B2</a:t>
            </a:r>
            <a:r>
              <a:rPr lang="en-GB" dirty="0">
                <a:solidFill>
                  <a:srgbClr val="3E3E3E"/>
                </a:solidFill>
                <a:latin typeface="Courier New" panose="02070309020205020404" pitchFamily="49" charset="0"/>
              </a:rPr>
              <a:t> </a:t>
            </a:r>
            <a:r>
              <a:rPr lang="en-GB" dirty="0">
                <a:solidFill>
                  <a:srgbClr val="060087"/>
                </a:solidFill>
                <a:latin typeface="Courier New" panose="02070309020205020404" pitchFamily="49" charset="0"/>
              </a:rPr>
              <a:t>&lt;-</a:t>
            </a:r>
            <a:r>
              <a:rPr lang="en-GB" dirty="0">
                <a:solidFill>
                  <a:srgbClr val="3E3E3E"/>
                </a:solidFill>
                <a:latin typeface="Courier New" panose="02070309020205020404" pitchFamily="49" charset="0"/>
              </a:rPr>
              <a:t> </a:t>
            </a:r>
            <a:r>
              <a:rPr lang="en-GB" dirty="0" err="1">
                <a:solidFill>
                  <a:srgbClr val="060087"/>
                </a:solidFill>
                <a:latin typeface="Courier New" panose="02070309020205020404" pitchFamily="49" charset="0"/>
              </a:rPr>
              <a:t>lme</a:t>
            </a:r>
            <a:r>
              <a:rPr lang="en-GB" dirty="0">
                <a:solidFill>
                  <a:srgbClr val="060087"/>
                </a:solidFill>
                <a:latin typeface="Courier New" panose="02070309020205020404" pitchFamily="49" charset="0"/>
              </a:rPr>
              <a:t>(</a:t>
            </a:r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</a:rPr>
              <a:t>Richness</a:t>
            </a:r>
            <a:r>
              <a:rPr lang="en-GB" dirty="0">
                <a:solidFill>
                  <a:srgbClr val="3E3E3E"/>
                </a:solidFill>
                <a:latin typeface="Courier New" panose="02070309020205020404" pitchFamily="49" charset="0"/>
              </a:rPr>
              <a:t> </a:t>
            </a:r>
            <a:r>
              <a:rPr lang="en-GB" dirty="0">
                <a:solidFill>
                  <a:srgbClr val="060087"/>
                </a:solidFill>
                <a:latin typeface="Courier New" panose="02070309020205020404" pitchFamily="49" charset="0"/>
              </a:rPr>
              <a:t>~</a:t>
            </a:r>
            <a:r>
              <a:rPr lang="en-GB" dirty="0">
                <a:solidFill>
                  <a:srgbClr val="0B4213"/>
                </a:solidFill>
                <a:latin typeface="Courier New" panose="02070309020205020404" pitchFamily="49" charset="0"/>
              </a:rPr>
              <a:t>1</a:t>
            </a:r>
            <a:r>
              <a:rPr lang="en-GB" dirty="0">
                <a:solidFill>
                  <a:srgbClr val="3E3E3E"/>
                </a:solidFill>
                <a:latin typeface="Courier New" panose="02070309020205020404" pitchFamily="49" charset="0"/>
              </a:rPr>
              <a:t> </a:t>
            </a:r>
            <a:r>
              <a:rPr lang="en-GB" dirty="0">
                <a:solidFill>
                  <a:srgbClr val="060087"/>
                </a:solidFill>
                <a:latin typeface="Courier New" panose="02070309020205020404" pitchFamily="49" charset="0"/>
              </a:rPr>
              <a:t>+</a:t>
            </a:r>
            <a:r>
              <a:rPr lang="en-GB" dirty="0">
                <a:solidFill>
                  <a:srgbClr val="3E3E3E"/>
                </a:solidFill>
                <a:latin typeface="Courier New" panose="02070309020205020404" pitchFamily="49" charset="0"/>
              </a:rPr>
              <a:t> </a:t>
            </a:r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</a:rPr>
              <a:t>NAP</a:t>
            </a:r>
            <a:r>
              <a:rPr lang="en-GB" dirty="0">
                <a:solidFill>
                  <a:srgbClr val="3E3E3E"/>
                </a:solidFill>
                <a:latin typeface="Courier New" panose="02070309020205020404" pitchFamily="49" charset="0"/>
              </a:rPr>
              <a:t> </a:t>
            </a:r>
            <a:r>
              <a:rPr lang="en-GB" dirty="0">
                <a:solidFill>
                  <a:srgbClr val="060087"/>
                </a:solidFill>
                <a:latin typeface="Courier New" panose="02070309020205020404" pitchFamily="49" charset="0"/>
              </a:rPr>
              <a:t>*</a:t>
            </a:r>
            <a:r>
              <a:rPr lang="en-GB" dirty="0">
                <a:solidFill>
                  <a:srgbClr val="3E3E3E"/>
                </a:solidFill>
                <a:latin typeface="Courier New" panose="020703090202050204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ourier New" panose="02070309020205020404" pitchFamily="49" charset="0"/>
              </a:rPr>
              <a:t>fExp</a:t>
            </a:r>
            <a:r>
              <a:rPr lang="en-GB" dirty="0">
                <a:solidFill>
                  <a:srgbClr val="060087"/>
                </a:solidFill>
                <a:latin typeface="Courier New" panose="02070309020205020404" pitchFamily="49" charset="0"/>
              </a:rPr>
              <a:t>,</a:t>
            </a:r>
            <a:r>
              <a:rPr lang="en-GB" dirty="0">
                <a:solidFill>
                  <a:srgbClr val="3E3E3E"/>
                </a:solidFill>
                <a:latin typeface="Courier New" panose="02070309020205020404" pitchFamily="49" charset="0"/>
              </a:rPr>
              <a:t> </a:t>
            </a:r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</a:rPr>
              <a:t>data</a:t>
            </a:r>
            <a:r>
              <a:rPr lang="en-GB" dirty="0">
                <a:solidFill>
                  <a:srgbClr val="3E3E3E"/>
                </a:solidFill>
                <a:latin typeface="Courier New" panose="02070309020205020404" pitchFamily="49" charset="0"/>
              </a:rPr>
              <a:t> </a:t>
            </a:r>
            <a:r>
              <a:rPr lang="en-GB" dirty="0">
                <a:solidFill>
                  <a:srgbClr val="060087"/>
                </a:solidFill>
                <a:latin typeface="Courier New" panose="02070309020205020404" pitchFamily="49" charset="0"/>
              </a:rPr>
              <a:t>=</a:t>
            </a:r>
            <a:r>
              <a:rPr lang="en-GB" dirty="0">
                <a:solidFill>
                  <a:srgbClr val="3E3E3E"/>
                </a:solidFill>
                <a:latin typeface="Courier New" panose="02070309020205020404" pitchFamily="49" charset="0"/>
              </a:rPr>
              <a:t> </a:t>
            </a:r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</a:rPr>
              <a:t>RIKZ</a:t>
            </a:r>
            <a:r>
              <a:rPr lang="en-GB" dirty="0">
                <a:solidFill>
                  <a:srgbClr val="060087"/>
                </a:solidFill>
                <a:latin typeface="Courier New" panose="02070309020205020404" pitchFamily="49" charset="0"/>
              </a:rPr>
              <a:t>,</a:t>
            </a:r>
            <a:endParaRPr lang="en-GB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GB" dirty="0">
                <a:solidFill>
                  <a:srgbClr val="3E3E3E"/>
                </a:solidFill>
                <a:latin typeface="Courier New" panose="02070309020205020404" pitchFamily="49" charset="0"/>
              </a:rPr>
              <a:t>         </a:t>
            </a:r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</a:rPr>
              <a:t>random</a:t>
            </a:r>
            <a:r>
              <a:rPr lang="en-GB" dirty="0">
                <a:solidFill>
                  <a:srgbClr val="3E3E3E"/>
                </a:solidFill>
                <a:latin typeface="Courier New" panose="02070309020205020404" pitchFamily="49" charset="0"/>
              </a:rPr>
              <a:t> </a:t>
            </a:r>
            <a:r>
              <a:rPr lang="en-GB" dirty="0">
                <a:solidFill>
                  <a:srgbClr val="060087"/>
                </a:solidFill>
                <a:latin typeface="Courier New" panose="02070309020205020404" pitchFamily="49" charset="0"/>
              </a:rPr>
              <a:t>=</a:t>
            </a:r>
            <a:r>
              <a:rPr lang="en-GB" dirty="0">
                <a:solidFill>
                  <a:srgbClr val="3E3E3E"/>
                </a:solidFill>
                <a:latin typeface="Courier New" panose="02070309020205020404" pitchFamily="49" charset="0"/>
              </a:rPr>
              <a:t> </a:t>
            </a:r>
            <a:r>
              <a:rPr lang="en-GB" dirty="0">
                <a:solidFill>
                  <a:srgbClr val="060087"/>
                </a:solidFill>
                <a:latin typeface="Courier New" panose="02070309020205020404" pitchFamily="49" charset="0"/>
              </a:rPr>
              <a:t>~</a:t>
            </a:r>
            <a:r>
              <a:rPr lang="en-GB" dirty="0">
                <a:solidFill>
                  <a:srgbClr val="0B4213"/>
                </a:solidFill>
                <a:latin typeface="Courier New" panose="02070309020205020404" pitchFamily="49" charset="0"/>
              </a:rPr>
              <a:t>1</a:t>
            </a:r>
            <a:r>
              <a:rPr lang="en-GB" dirty="0">
                <a:solidFill>
                  <a:srgbClr val="3E3E3E"/>
                </a:solidFill>
                <a:latin typeface="Courier New" panose="02070309020205020404" pitchFamily="49" charset="0"/>
              </a:rPr>
              <a:t> </a:t>
            </a:r>
            <a:r>
              <a:rPr lang="en-GB" dirty="0">
                <a:solidFill>
                  <a:srgbClr val="060087"/>
                </a:solidFill>
                <a:latin typeface="Courier New" panose="02070309020205020404" pitchFamily="49" charset="0"/>
              </a:rPr>
              <a:t>|</a:t>
            </a:r>
            <a:r>
              <a:rPr lang="en-GB" dirty="0">
                <a:solidFill>
                  <a:srgbClr val="3E3E3E"/>
                </a:solidFill>
                <a:latin typeface="Courier New" panose="020703090202050204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ourier New" panose="02070309020205020404" pitchFamily="49" charset="0"/>
              </a:rPr>
              <a:t>fBeach</a:t>
            </a:r>
            <a:r>
              <a:rPr lang="en-GB" dirty="0">
                <a:solidFill>
                  <a:srgbClr val="060087"/>
                </a:solidFill>
                <a:latin typeface="Courier New" panose="02070309020205020404" pitchFamily="49" charset="0"/>
              </a:rPr>
              <a:t>,</a:t>
            </a:r>
            <a:r>
              <a:rPr lang="en-GB" dirty="0">
                <a:solidFill>
                  <a:srgbClr val="3E3E3E"/>
                </a:solidFill>
                <a:latin typeface="Courier New" panose="02070309020205020404" pitchFamily="49" charset="0"/>
              </a:rPr>
              <a:t> </a:t>
            </a:r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</a:rPr>
              <a:t>method</a:t>
            </a:r>
            <a:r>
              <a:rPr lang="en-GB" dirty="0">
                <a:solidFill>
                  <a:srgbClr val="3E3E3E"/>
                </a:solidFill>
                <a:latin typeface="Courier New" panose="02070309020205020404" pitchFamily="49" charset="0"/>
              </a:rPr>
              <a:t> </a:t>
            </a:r>
            <a:r>
              <a:rPr lang="en-GB" dirty="0">
                <a:solidFill>
                  <a:srgbClr val="060087"/>
                </a:solidFill>
                <a:latin typeface="Courier New" panose="02070309020205020404" pitchFamily="49" charset="0"/>
              </a:rPr>
              <a:t>=</a:t>
            </a:r>
            <a:r>
              <a:rPr lang="en-GB" dirty="0">
                <a:solidFill>
                  <a:srgbClr val="3E3E3E"/>
                </a:solidFill>
                <a:latin typeface="Courier New" panose="02070309020205020404" pitchFamily="49" charset="0"/>
              </a:rPr>
              <a:t> </a:t>
            </a:r>
            <a:r>
              <a:rPr lang="en-GB" dirty="0">
                <a:solidFill>
                  <a:srgbClr val="9E0003"/>
                </a:solidFill>
                <a:latin typeface="Courier New" panose="02070309020205020404" pitchFamily="49" charset="0"/>
              </a:rPr>
              <a:t>"REML"</a:t>
            </a:r>
            <a:r>
              <a:rPr lang="en-GB" dirty="0">
                <a:solidFill>
                  <a:srgbClr val="060087"/>
                </a:solidFill>
                <a:latin typeface="Courier New" panose="02070309020205020404" pitchFamily="49" charset="0"/>
              </a:rPr>
              <a:t>)</a:t>
            </a:r>
            <a:endParaRPr lang="en-GB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GB" dirty="0">
                <a:solidFill>
                  <a:srgbClr val="3E3E3E"/>
                </a:solidFill>
                <a:latin typeface="Courier New" panose="02070309020205020404" pitchFamily="49" charset="0"/>
              </a:rPr>
              <a:t># Random slope</a:t>
            </a:r>
          </a:p>
          <a:p>
            <a:pPr>
              <a:lnSpc>
                <a:spcPct val="100000"/>
              </a:lnSpc>
            </a:pPr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</a:rPr>
              <a:t>B3</a:t>
            </a:r>
            <a:r>
              <a:rPr lang="en-GB" dirty="0">
                <a:solidFill>
                  <a:srgbClr val="3E3E3E"/>
                </a:solidFill>
                <a:latin typeface="Courier New" panose="02070309020205020404" pitchFamily="49" charset="0"/>
              </a:rPr>
              <a:t> </a:t>
            </a:r>
            <a:r>
              <a:rPr lang="en-GB" dirty="0">
                <a:solidFill>
                  <a:srgbClr val="060087"/>
                </a:solidFill>
                <a:latin typeface="Courier New" panose="02070309020205020404" pitchFamily="49" charset="0"/>
              </a:rPr>
              <a:t>&lt;-</a:t>
            </a:r>
            <a:r>
              <a:rPr lang="en-GB" dirty="0">
                <a:solidFill>
                  <a:srgbClr val="3E3E3E"/>
                </a:solidFill>
                <a:latin typeface="Courier New" panose="02070309020205020404" pitchFamily="49" charset="0"/>
              </a:rPr>
              <a:t> </a:t>
            </a:r>
            <a:r>
              <a:rPr lang="en-GB" dirty="0" err="1">
                <a:solidFill>
                  <a:srgbClr val="060087"/>
                </a:solidFill>
                <a:latin typeface="Courier New" panose="02070309020205020404" pitchFamily="49" charset="0"/>
              </a:rPr>
              <a:t>lme</a:t>
            </a:r>
            <a:r>
              <a:rPr lang="en-GB" dirty="0">
                <a:solidFill>
                  <a:srgbClr val="060087"/>
                </a:solidFill>
                <a:latin typeface="Courier New" panose="02070309020205020404" pitchFamily="49" charset="0"/>
              </a:rPr>
              <a:t>(</a:t>
            </a:r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</a:rPr>
              <a:t>Richness</a:t>
            </a:r>
            <a:r>
              <a:rPr lang="en-GB" dirty="0">
                <a:solidFill>
                  <a:srgbClr val="3E3E3E"/>
                </a:solidFill>
                <a:latin typeface="Courier New" panose="02070309020205020404" pitchFamily="49" charset="0"/>
              </a:rPr>
              <a:t> </a:t>
            </a:r>
            <a:r>
              <a:rPr lang="en-GB" dirty="0">
                <a:solidFill>
                  <a:srgbClr val="060087"/>
                </a:solidFill>
                <a:latin typeface="Courier New" panose="02070309020205020404" pitchFamily="49" charset="0"/>
              </a:rPr>
              <a:t>~</a:t>
            </a:r>
            <a:r>
              <a:rPr lang="en-GB" dirty="0">
                <a:solidFill>
                  <a:srgbClr val="3E3E3E"/>
                </a:solidFill>
                <a:latin typeface="Courier New" panose="02070309020205020404" pitchFamily="49" charset="0"/>
              </a:rPr>
              <a:t> </a:t>
            </a:r>
            <a:r>
              <a:rPr lang="en-GB" dirty="0">
                <a:solidFill>
                  <a:srgbClr val="0B4213"/>
                </a:solidFill>
                <a:latin typeface="Courier New" panose="02070309020205020404" pitchFamily="49" charset="0"/>
              </a:rPr>
              <a:t>1</a:t>
            </a:r>
            <a:r>
              <a:rPr lang="en-GB" dirty="0">
                <a:solidFill>
                  <a:srgbClr val="3E3E3E"/>
                </a:solidFill>
                <a:latin typeface="Courier New" panose="02070309020205020404" pitchFamily="49" charset="0"/>
              </a:rPr>
              <a:t> </a:t>
            </a:r>
            <a:r>
              <a:rPr lang="en-GB" dirty="0">
                <a:solidFill>
                  <a:srgbClr val="060087"/>
                </a:solidFill>
                <a:latin typeface="Courier New" panose="02070309020205020404" pitchFamily="49" charset="0"/>
              </a:rPr>
              <a:t>+</a:t>
            </a:r>
            <a:r>
              <a:rPr lang="en-GB" dirty="0">
                <a:solidFill>
                  <a:srgbClr val="3E3E3E"/>
                </a:solidFill>
                <a:latin typeface="Courier New" panose="02070309020205020404" pitchFamily="49" charset="0"/>
              </a:rPr>
              <a:t> </a:t>
            </a:r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</a:rPr>
              <a:t>NAP</a:t>
            </a:r>
            <a:r>
              <a:rPr lang="en-GB" dirty="0">
                <a:solidFill>
                  <a:srgbClr val="3E3E3E"/>
                </a:solidFill>
                <a:latin typeface="Courier New" panose="02070309020205020404" pitchFamily="49" charset="0"/>
              </a:rPr>
              <a:t> </a:t>
            </a:r>
            <a:r>
              <a:rPr lang="en-GB" dirty="0">
                <a:solidFill>
                  <a:srgbClr val="060087"/>
                </a:solidFill>
                <a:latin typeface="Courier New" panose="02070309020205020404" pitchFamily="49" charset="0"/>
              </a:rPr>
              <a:t>*</a:t>
            </a:r>
            <a:r>
              <a:rPr lang="en-GB" dirty="0">
                <a:solidFill>
                  <a:srgbClr val="3E3E3E"/>
                </a:solidFill>
                <a:latin typeface="Courier New" panose="020703090202050204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ourier New" panose="02070309020205020404" pitchFamily="49" charset="0"/>
              </a:rPr>
              <a:t>fExp</a:t>
            </a:r>
            <a:r>
              <a:rPr lang="en-GB" dirty="0">
                <a:solidFill>
                  <a:srgbClr val="060087"/>
                </a:solidFill>
                <a:latin typeface="Courier New" panose="02070309020205020404" pitchFamily="49" charset="0"/>
              </a:rPr>
              <a:t>, </a:t>
            </a:r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</a:rPr>
              <a:t>data</a:t>
            </a:r>
            <a:r>
              <a:rPr lang="en-GB" dirty="0">
                <a:solidFill>
                  <a:srgbClr val="3E3E3E"/>
                </a:solidFill>
                <a:latin typeface="Courier New" panose="02070309020205020404" pitchFamily="49" charset="0"/>
              </a:rPr>
              <a:t> </a:t>
            </a:r>
            <a:r>
              <a:rPr lang="en-GB" dirty="0">
                <a:solidFill>
                  <a:srgbClr val="060087"/>
                </a:solidFill>
                <a:latin typeface="Courier New" panose="02070309020205020404" pitchFamily="49" charset="0"/>
              </a:rPr>
              <a:t>=</a:t>
            </a:r>
            <a:r>
              <a:rPr lang="en-GB" dirty="0">
                <a:solidFill>
                  <a:srgbClr val="3E3E3E"/>
                </a:solidFill>
                <a:latin typeface="Courier New" panose="02070309020205020404" pitchFamily="49" charset="0"/>
              </a:rPr>
              <a:t> </a:t>
            </a:r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</a:rPr>
              <a:t>RIKZ</a:t>
            </a:r>
            <a:r>
              <a:rPr lang="en-GB" dirty="0">
                <a:solidFill>
                  <a:srgbClr val="060087"/>
                </a:solidFill>
                <a:latin typeface="Courier New" panose="02070309020205020404" pitchFamily="49" charset="0"/>
              </a:rPr>
              <a:t>,</a:t>
            </a:r>
            <a:endParaRPr lang="en-GB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GB" dirty="0">
                <a:solidFill>
                  <a:srgbClr val="3E3E3E"/>
                </a:solidFill>
                <a:latin typeface="Courier New" panose="02070309020205020404" pitchFamily="49" charset="0"/>
              </a:rPr>
              <a:t>           </a:t>
            </a:r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</a:rPr>
              <a:t>random</a:t>
            </a:r>
            <a:r>
              <a:rPr lang="en-GB" dirty="0">
                <a:solidFill>
                  <a:srgbClr val="3E3E3E"/>
                </a:solidFill>
                <a:latin typeface="Courier New" panose="02070309020205020404" pitchFamily="49" charset="0"/>
              </a:rPr>
              <a:t> </a:t>
            </a:r>
            <a:r>
              <a:rPr lang="en-GB" dirty="0">
                <a:solidFill>
                  <a:srgbClr val="060087"/>
                </a:solidFill>
                <a:latin typeface="Courier New" panose="02070309020205020404" pitchFamily="49" charset="0"/>
              </a:rPr>
              <a:t>=</a:t>
            </a:r>
            <a:r>
              <a:rPr lang="en-GB" dirty="0">
                <a:solidFill>
                  <a:srgbClr val="3E3E3E"/>
                </a:solidFill>
                <a:latin typeface="Courier New" panose="02070309020205020404" pitchFamily="49" charset="0"/>
              </a:rPr>
              <a:t> </a:t>
            </a:r>
            <a:r>
              <a:rPr lang="en-GB" dirty="0">
                <a:solidFill>
                  <a:srgbClr val="060087"/>
                </a:solidFill>
                <a:latin typeface="Courier New" panose="02070309020205020404" pitchFamily="49" charset="0"/>
              </a:rPr>
              <a:t>~</a:t>
            </a:r>
            <a:r>
              <a:rPr lang="en-GB" dirty="0">
                <a:solidFill>
                  <a:srgbClr val="0B4213"/>
                </a:solidFill>
                <a:latin typeface="Courier New" panose="02070309020205020404" pitchFamily="49" charset="0"/>
              </a:rPr>
              <a:t>1</a:t>
            </a:r>
            <a:r>
              <a:rPr lang="en-GB" dirty="0">
                <a:solidFill>
                  <a:srgbClr val="3E3E3E"/>
                </a:solidFill>
                <a:latin typeface="Courier New" panose="02070309020205020404" pitchFamily="49" charset="0"/>
              </a:rPr>
              <a:t> </a:t>
            </a:r>
            <a:r>
              <a:rPr lang="en-GB" dirty="0">
                <a:solidFill>
                  <a:srgbClr val="060087"/>
                </a:solidFill>
                <a:latin typeface="Courier New" panose="02070309020205020404" pitchFamily="49" charset="0"/>
              </a:rPr>
              <a:t>+</a:t>
            </a:r>
            <a:r>
              <a:rPr lang="en-GB" dirty="0">
                <a:solidFill>
                  <a:srgbClr val="3E3E3E"/>
                </a:solidFill>
                <a:latin typeface="Courier New" panose="02070309020205020404" pitchFamily="49" charset="0"/>
              </a:rPr>
              <a:t> </a:t>
            </a:r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</a:rPr>
              <a:t>NAP</a:t>
            </a:r>
            <a:r>
              <a:rPr lang="en-GB" dirty="0">
                <a:solidFill>
                  <a:srgbClr val="3E3E3E"/>
                </a:solidFill>
                <a:latin typeface="Courier New" panose="02070309020205020404" pitchFamily="49" charset="0"/>
              </a:rPr>
              <a:t> </a:t>
            </a:r>
            <a:r>
              <a:rPr lang="en-GB" dirty="0">
                <a:solidFill>
                  <a:srgbClr val="060087"/>
                </a:solidFill>
                <a:latin typeface="Courier New" panose="02070309020205020404" pitchFamily="49" charset="0"/>
              </a:rPr>
              <a:t>|</a:t>
            </a:r>
            <a:r>
              <a:rPr lang="en-GB" dirty="0">
                <a:solidFill>
                  <a:srgbClr val="3E3E3E"/>
                </a:solidFill>
                <a:latin typeface="Courier New" panose="020703090202050204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ourier New" panose="02070309020205020404" pitchFamily="49" charset="0"/>
              </a:rPr>
              <a:t>fBeach</a:t>
            </a:r>
            <a:r>
              <a:rPr lang="en-GB" dirty="0">
                <a:solidFill>
                  <a:srgbClr val="060087"/>
                </a:solidFill>
                <a:latin typeface="Courier New" panose="02070309020205020404" pitchFamily="49" charset="0"/>
              </a:rPr>
              <a:t>,</a:t>
            </a:r>
            <a:r>
              <a:rPr lang="en-GB" dirty="0">
                <a:solidFill>
                  <a:srgbClr val="3E3E3E"/>
                </a:solidFill>
                <a:latin typeface="Courier New" panose="02070309020205020404" pitchFamily="49" charset="0"/>
              </a:rPr>
              <a:t> </a:t>
            </a:r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</a:rPr>
              <a:t>method</a:t>
            </a:r>
            <a:r>
              <a:rPr lang="en-GB" dirty="0">
                <a:solidFill>
                  <a:srgbClr val="3E3E3E"/>
                </a:solidFill>
                <a:latin typeface="Courier New" panose="02070309020205020404" pitchFamily="49" charset="0"/>
              </a:rPr>
              <a:t> </a:t>
            </a:r>
            <a:r>
              <a:rPr lang="en-GB" dirty="0">
                <a:solidFill>
                  <a:srgbClr val="060087"/>
                </a:solidFill>
                <a:latin typeface="Courier New" panose="02070309020205020404" pitchFamily="49" charset="0"/>
              </a:rPr>
              <a:t>=</a:t>
            </a:r>
            <a:r>
              <a:rPr lang="en-GB" dirty="0">
                <a:solidFill>
                  <a:srgbClr val="3E3E3E"/>
                </a:solidFill>
                <a:latin typeface="Courier New" panose="02070309020205020404" pitchFamily="49" charset="0"/>
              </a:rPr>
              <a:t> </a:t>
            </a:r>
            <a:r>
              <a:rPr lang="en-GB" dirty="0">
                <a:solidFill>
                  <a:srgbClr val="9E0003"/>
                </a:solidFill>
                <a:latin typeface="Courier New" panose="02070309020205020404" pitchFamily="49" charset="0"/>
              </a:rPr>
              <a:t>"REML"</a:t>
            </a:r>
            <a:r>
              <a:rPr lang="en-GB" dirty="0">
                <a:solidFill>
                  <a:srgbClr val="060087"/>
                </a:solidFill>
                <a:latin typeface="Courier New" panose="02070309020205020404" pitchFamily="49" charset="0"/>
              </a:rPr>
              <a:t>)</a:t>
            </a:r>
            <a:endParaRPr lang="en-GB" dirty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7AB6A83-E663-644D-ACA1-93C8919A2040}"/>
              </a:ext>
            </a:extLst>
          </p:cNvPr>
          <p:cNvSpPr/>
          <p:nvPr/>
        </p:nvSpPr>
        <p:spPr>
          <a:xfrm>
            <a:off x="10081699" y="3817493"/>
            <a:ext cx="1584176" cy="1015663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GB" sz="2000" dirty="0">
                <a:solidFill>
                  <a:schemeClr val="bg1"/>
                </a:solidFill>
              </a:rPr>
              <a:t>Estimate parameters using </a:t>
            </a:r>
            <a:r>
              <a:rPr lang="en-GB" sz="2000" b="1" dirty="0">
                <a:solidFill>
                  <a:schemeClr val="bg1"/>
                </a:solidFill>
              </a:rPr>
              <a:t>REML </a:t>
            </a:r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2C008DF-4D8B-104E-AE79-A4CEDFDEB0BC}"/>
              </a:ext>
            </a:extLst>
          </p:cNvPr>
          <p:cNvSpPr/>
          <p:nvPr/>
        </p:nvSpPr>
        <p:spPr bwMode="auto">
          <a:xfrm>
            <a:off x="5667804" y="4869495"/>
            <a:ext cx="2755109" cy="360040"/>
          </a:xfrm>
          <a:prstGeom prst="roundRect">
            <a:avLst/>
          </a:prstGeom>
          <a:noFill/>
          <a:ln w="2857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049EFCE-628E-4B48-9234-1E70DA3ED806}"/>
              </a:ext>
            </a:extLst>
          </p:cNvPr>
          <p:cNvSpPr/>
          <p:nvPr/>
        </p:nvSpPr>
        <p:spPr bwMode="auto">
          <a:xfrm>
            <a:off x="6767296" y="5988669"/>
            <a:ext cx="2755109" cy="360040"/>
          </a:xfrm>
          <a:prstGeom prst="roundRect">
            <a:avLst/>
          </a:prstGeom>
          <a:noFill/>
          <a:ln w="2857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cxnSp>
        <p:nvCxnSpPr>
          <p:cNvPr id="12" name="Elbow Connector 11">
            <a:extLst>
              <a:ext uri="{FF2B5EF4-FFF2-40B4-BE49-F238E27FC236}">
                <a16:creationId xmlns:a16="http://schemas.microsoft.com/office/drawing/2014/main" id="{DE8384DB-6311-344A-8A27-AFBE0421DE29}"/>
              </a:ext>
            </a:extLst>
          </p:cNvPr>
          <p:cNvCxnSpPr>
            <a:cxnSpLocks/>
            <a:stCxn id="5" idx="2"/>
            <a:endCxn id="8" idx="3"/>
          </p:cNvCxnSpPr>
          <p:nvPr/>
        </p:nvCxnSpPr>
        <p:spPr bwMode="auto">
          <a:xfrm rot="5400000">
            <a:off x="9530330" y="4825231"/>
            <a:ext cx="1335533" cy="1351382"/>
          </a:xfrm>
          <a:prstGeom prst="bentConnector2">
            <a:avLst/>
          </a:prstGeom>
          <a:solidFill>
            <a:schemeClr val="accent2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3" name="Elbow Connector 12">
            <a:extLst>
              <a:ext uri="{FF2B5EF4-FFF2-40B4-BE49-F238E27FC236}">
                <a16:creationId xmlns:a16="http://schemas.microsoft.com/office/drawing/2014/main" id="{4A80517A-C13F-7049-9D99-2011291D9E95}"/>
              </a:ext>
            </a:extLst>
          </p:cNvPr>
          <p:cNvCxnSpPr>
            <a:cxnSpLocks/>
            <a:stCxn id="5" idx="2"/>
            <a:endCxn id="6" idx="2"/>
          </p:cNvCxnSpPr>
          <p:nvPr/>
        </p:nvCxnSpPr>
        <p:spPr bwMode="auto">
          <a:xfrm rot="5400000">
            <a:off x="8761384" y="3117131"/>
            <a:ext cx="396379" cy="3828428"/>
          </a:xfrm>
          <a:prstGeom prst="bentConnector3">
            <a:avLst>
              <a:gd name="adj1" fmla="val 157672"/>
            </a:avLst>
          </a:prstGeom>
          <a:solidFill>
            <a:schemeClr val="accent2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82079884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800" b="1" noProof="0" dirty="0"/>
              <a:t>Mixed Effects Models</a:t>
            </a:r>
            <a:br>
              <a:rPr lang="en-GB" sz="4800" b="1" noProof="0" dirty="0"/>
            </a:br>
            <a:r>
              <a:rPr lang="en-GB" sz="4400" b="0" noProof="0" dirty="0"/>
              <a:t>Model selection (part 2)</a:t>
            </a:r>
            <a:endParaRPr lang="en-GB" sz="4800" b="0" noProof="0" dirty="0"/>
          </a:p>
        </p:txBody>
      </p:sp>
      <p:grpSp>
        <p:nvGrpSpPr>
          <p:cNvPr id="4" name="Group 3"/>
          <p:cNvGrpSpPr/>
          <p:nvPr/>
        </p:nvGrpSpPr>
        <p:grpSpPr>
          <a:xfrm>
            <a:off x="904094" y="4691640"/>
            <a:ext cx="7134534" cy="473015"/>
            <a:chOff x="628650" y="5492234"/>
            <a:chExt cx="7136395" cy="473138"/>
          </a:xfrm>
        </p:grpSpPr>
        <p:sp>
          <p:nvSpPr>
            <p:cNvPr id="5" name="Rounded Rectangle 4"/>
            <p:cNvSpPr/>
            <p:nvPr/>
          </p:nvSpPr>
          <p:spPr>
            <a:xfrm>
              <a:off x="628650" y="5492234"/>
              <a:ext cx="2742760" cy="473138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GB" sz="4798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209556" y="5528695"/>
              <a:ext cx="3555489" cy="4002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GB" sz="2000" dirty="0">
                  <a:latin typeface="AU Passata" panose="020B0503030502030804" pitchFamily="34" charset="77"/>
                  <a:ea typeface="Helvetica" charset="0"/>
                  <a:cs typeface="Helvetica" charset="0"/>
                </a:rPr>
                <a:t>Lowest AIC </a:t>
              </a:r>
              <a:r>
                <a:rPr lang="en-GB" sz="2000" dirty="0">
                  <a:latin typeface="AU Passata" panose="020B0503030502030804" pitchFamily="34" charset="77"/>
                  <a:ea typeface="Helvetica" charset="0"/>
                  <a:cs typeface="Helvetica" charset="0"/>
                  <a:sym typeface="Wingdings"/>
                </a:rPr>
                <a:t> the best model</a:t>
              </a:r>
              <a:endParaRPr lang="en-GB" sz="2000" dirty="0">
                <a:latin typeface="AU Passata" panose="020B0503030502030804" pitchFamily="34" charset="77"/>
                <a:ea typeface="Helvetica" charset="0"/>
                <a:cs typeface="Helvetica" charset="0"/>
              </a:endParaRPr>
            </a:p>
          </p:txBody>
        </p:sp>
        <p:cxnSp>
          <p:nvCxnSpPr>
            <p:cNvPr id="7" name="Straight Arrow Connector 6"/>
            <p:cNvCxnSpPr>
              <a:cxnSpLocks/>
              <a:stCxn id="5" idx="3"/>
              <a:endCxn id="6" idx="1"/>
            </p:cNvCxnSpPr>
            <p:nvPr/>
          </p:nvCxnSpPr>
          <p:spPr>
            <a:xfrm flipV="1">
              <a:off x="3371410" y="5728802"/>
              <a:ext cx="838146" cy="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5838" y="1940829"/>
            <a:ext cx="10220325" cy="393748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GB" sz="3200" b="1" noProof="0" dirty="0"/>
              <a:t>Step 3</a:t>
            </a:r>
          </a:p>
          <a:p>
            <a:pPr>
              <a:lnSpc>
                <a:spcPct val="100000"/>
              </a:lnSpc>
            </a:pPr>
            <a:r>
              <a:rPr lang="en-GB" sz="2400" noProof="0" dirty="0"/>
              <a:t>Select the best random structure</a:t>
            </a:r>
          </a:p>
          <a:p>
            <a:pPr lvl="1">
              <a:lnSpc>
                <a:spcPct val="100000"/>
              </a:lnSpc>
            </a:pPr>
            <a:r>
              <a:rPr lang="en-GB" sz="2400" noProof="0" dirty="0"/>
              <a:t>Use the AIC criteria (lowest the better)</a:t>
            </a:r>
          </a:p>
          <a:p>
            <a:r>
              <a:rPr lang="en-GB" sz="2400" dirty="0">
                <a:solidFill>
                  <a:srgbClr val="060087"/>
                </a:solidFill>
                <a:latin typeface="Courier New" panose="02070309020205020404" pitchFamily="49" charset="0"/>
              </a:rPr>
              <a:t> AIC(</a:t>
            </a:r>
            <a:r>
              <a:rPr lang="en-GB" sz="2400" dirty="0">
                <a:solidFill>
                  <a:srgbClr val="000000"/>
                </a:solidFill>
                <a:latin typeface="Courier New" panose="02070309020205020404" pitchFamily="49" charset="0"/>
              </a:rPr>
              <a:t>B1</a:t>
            </a:r>
            <a:r>
              <a:rPr lang="en-GB" sz="2400" dirty="0">
                <a:solidFill>
                  <a:srgbClr val="060087"/>
                </a:solidFill>
                <a:latin typeface="Courier New" panose="02070309020205020404" pitchFamily="49" charset="0"/>
              </a:rPr>
              <a:t>, </a:t>
            </a:r>
            <a:r>
              <a:rPr lang="en-GB" sz="2400" dirty="0">
                <a:solidFill>
                  <a:srgbClr val="000000"/>
                </a:solidFill>
                <a:latin typeface="Courier New" panose="02070309020205020404" pitchFamily="49" charset="0"/>
              </a:rPr>
              <a:t>B2</a:t>
            </a:r>
            <a:r>
              <a:rPr lang="en-GB" sz="2400" dirty="0">
                <a:solidFill>
                  <a:srgbClr val="060087"/>
                </a:solidFill>
                <a:latin typeface="Courier New" panose="02070309020205020404" pitchFamily="49" charset="0"/>
              </a:rPr>
              <a:t>, </a:t>
            </a:r>
            <a:r>
              <a:rPr lang="en-GB" sz="2400" dirty="0">
                <a:solidFill>
                  <a:srgbClr val="000000"/>
                </a:solidFill>
                <a:latin typeface="Courier New" panose="02070309020205020404" pitchFamily="49" charset="0"/>
              </a:rPr>
              <a:t>B3</a:t>
            </a:r>
            <a:r>
              <a:rPr lang="en-GB" sz="2400" dirty="0">
                <a:solidFill>
                  <a:srgbClr val="060087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GB" sz="2400" dirty="0">
                <a:solidFill>
                  <a:srgbClr val="060087"/>
                </a:solidFill>
                <a:latin typeface="Courier New" panose="02070309020205020404" pitchFamily="49" charset="0"/>
              </a:rPr>
              <a:t>   </a:t>
            </a:r>
            <a:r>
              <a:rPr lang="en-GB" sz="2400" dirty="0">
                <a:solidFill>
                  <a:srgbClr val="000000"/>
                </a:solidFill>
                <a:latin typeface="Courier New" panose="02070309020205020404" pitchFamily="49" charset="0"/>
              </a:rPr>
              <a:t>df</a:t>
            </a:r>
            <a:r>
              <a:rPr lang="en-GB" sz="2400" dirty="0">
                <a:solidFill>
                  <a:srgbClr val="060087"/>
                </a:solidFill>
                <a:latin typeface="Courier New" panose="02070309020205020404" pitchFamily="49" charset="0"/>
              </a:rPr>
              <a:t>      </a:t>
            </a:r>
            <a:r>
              <a:rPr lang="en-GB" sz="2400" dirty="0">
                <a:solidFill>
                  <a:srgbClr val="000000"/>
                </a:solidFill>
                <a:latin typeface="Courier New" panose="02070309020205020404" pitchFamily="49" charset="0"/>
              </a:rPr>
              <a:t>AIC</a:t>
            </a:r>
            <a:endParaRPr lang="en-GB" sz="2400" dirty="0">
              <a:solidFill>
                <a:srgbClr val="060087"/>
              </a:solidFill>
              <a:latin typeface="Courier New" panose="02070309020205020404" pitchFamily="49" charset="0"/>
            </a:endParaRPr>
          </a:p>
          <a:p>
            <a:r>
              <a:rPr lang="en-GB" sz="2400" dirty="0">
                <a:solidFill>
                  <a:srgbClr val="000000"/>
                </a:solidFill>
                <a:latin typeface="Courier New" panose="02070309020205020404" pitchFamily="49" charset="0"/>
              </a:rPr>
              <a:t>B1</a:t>
            </a:r>
            <a:r>
              <a:rPr lang="en-GB" sz="2400" dirty="0">
                <a:solidFill>
                  <a:srgbClr val="060087"/>
                </a:solidFill>
                <a:latin typeface="Courier New" panose="02070309020205020404" pitchFamily="49" charset="0"/>
              </a:rPr>
              <a:t>  </a:t>
            </a:r>
            <a:r>
              <a:rPr lang="en-GB" sz="2400" dirty="0">
                <a:solidFill>
                  <a:srgbClr val="0B4213"/>
                </a:solidFill>
                <a:latin typeface="Courier New" panose="02070309020205020404" pitchFamily="49" charset="0"/>
              </a:rPr>
              <a:t>5</a:t>
            </a:r>
            <a:r>
              <a:rPr lang="en-GB" sz="24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2400" dirty="0">
                <a:solidFill>
                  <a:srgbClr val="0B4213"/>
                </a:solidFill>
                <a:latin typeface="Courier New" panose="02070309020205020404" pitchFamily="49" charset="0"/>
              </a:rPr>
              <a:t>238.5329</a:t>
            </a:r>
          </a:p>
          <a:p>
            <a:r>
              <a:rPr lang="en-GB" sz="2400" dirty="0">
                <a:solidFill>
                  <a:srgbClr val="000000"/>
                </a:solidFill>
                <a:latin typeface="Courier New" panose="02070309020205020404" pitchFamily="49" charset="0"/>
              </a:rPr>
              <a:t>B2</a:t>
            </a:r>
            <a:r>
              <a:rPr lang="en-GB" sz="2400" dirty="0">
                <a:solidFill>
                  <a:srgbClr val="060087"/>
                </a:solidFill>
                <a:latin typeface="Courier New" panose="02070309020205020404" pitchFamily="49" charset="0"/>
              </a:rPr>
              <a:t>  </a:t>
            </a:r>
            <a:r>
              <a:rPr lang="en-GB" sz="2400" dirty="0">
                <a:solidFill>
                  <a:srgbClr val="0B4213"/>
                </a:solidFill>
                <a:latin typeface="Courier New" panose="02070309020205020404" pitchFamily="49" charset="0"/>
              </a:rPr>
              <a:t>6</a:t>
            </a:r>
            <a:r>
              <a:rPr lang="en-GB" sz="24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2400" dirty="0">
                <a:solidFill>
                  <a:srgbClr val="0B4213"/>
                </a:solidFill>
                <a:latin typeface="Courier New" panose="02070309020205020404" pitchFamily="49" charset="0"/>
              </a:rPr>
              <a:t>236.4925</a:t>
            </a:r>
          </a:p>
          <a:p>
            <a:r>
              <a:rPr lang="en-GB" sz="2400" dirty="0">
                <a:solidFill>
                  <a:srgbClr val="000000"/>
                </a:solidFill>
                <a:latin typeface="Courier New" panose="02070309020205020404" pitchFamily="49" charset="0"/>
              </a:rPr>
              <a:t>B3</a:t>
            </a:r>
            <a:r>
              <a:rPr lang="en-GB" sz="2400" dirty="0">
                <a:solidFill>
                  <a:srgbClr val="060087"/>
                </a:solidFill>
                <a:latin typeface="Courier New" panose="02070309020205020404" pitchFamily="49" charset="0"/>
              </a:rPr>
              <a:t>  </a:t>
            </a:r>
            <a:r>
              <a:rPr lang="en-GB" sz="2400" dirty="0">
                <a:solidFill>
                  <a:srgbClr val="0B4213"/>
                </a:solidFill>
                <a:latin typeface="Courier New" panose="02070309020205020404" pitchFamily="49" charset="0"/>
              </a:rPr>
              <a:t>8</a:t>
            </a:r>
            <a:r>
              <a:rPr lang="en-GB" sz="24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2400" dirty="0">
                <a:solidFill>
                  <a:srgbClr val="0B4213"/>
                </a:solidFill>
                <a:latin typeface="Courier New" panose="02070309020205020404" pitchFamily="49" charset="0"/>
              </a:rPr>
              <a:t>237.1331</a:t>
            </a:r>
          </a:p>
          <a:p>
            <a:endParaRPr lang="en-GB" sz="2400" dirty="0">
              <a:solidFill>
                <a:srgbClr val="0B4213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633237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349BB86-1949-0543-A900-EFED0BB3F73B}"/>
              </a:ext>
            </a:extLst>
          </p:cNvPr>
          <p:cNvSpPr/>
          <p:nvPr/>
        </p:nvSpPr>
        <p:spPr>
          <a:xfrm>
            <a:off x="4702876" y="1960079"/>
            <a:ext cx="7170037" cy="37856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&gt; summary(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B2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)</a:t>
            </a:r>
          </a:p>
          <a:p>
            <a:pPr>
              <a:lnSpc>
                <a:spcPct val="100000"/>
              </a:lnSpc>
            </a:pP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Linear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mixed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-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effects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model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fit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by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REML</a:t>
            </a:r>
          </a:p>
          <a:p>
            <a:pPr>
              <a:lnSpc>
                <a:spcPct val="100000"/>
              </a:lnSpc>
            </a:pP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 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Data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: 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RIKZ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 </a:t>
            </a:r>
            <a:endParaRPr lang="en-GB" sz="16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       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AIC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      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BIC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    </a:t>
            </a:r>
            <a:r>
              <a:rPr lang="en-GB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logLik</a:t>
            </a:r>
            <a:endParaRPr lang="en-GB" sz="1600" dirty="0">
              <a:solidFill>
                <a:srgbClr val="060087"/>
              </a:solidFill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  </a:t>
            </a:r>
            <a:r>
              <a:rPr lang="en-GB" sz="1600" dirty="0">
                <a:solidFill>
                  <a:srgbClr val="0B4213"/>
                </a:solidFill>
                <a:latin typeface="Courier New" panose="02070309020205020404" pitchFamily="49" charset="0"/>
              </a:rPr>
              <a:t>236.4925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1600" dirty="0">
                <a:solidFill>
                  <a:srgbClr val="0B4213"/>
                </a:solidFill>
                <a:latin typeface="Courier New" panose="02070309020205020404" pitchFamily="49" charset="0"/>
              </a:rPr>
              <a:t>246.7739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1600" dirty="0">
                <a:solidFill>
                  <a:srgbClr val="0B4213"/>
                </a:solidFill>
                <a:latin typeface="Courier New" panose="02070309020205020404" pitchFamily="49" charset="0"/>
              </a:rPr>
              <a:t>-112.2462</a:t>
            </a:r>
          </a:p>
          <a:p>
            <a:pPr>
              <a:lnSpc>
                <a:spcPct val="100000"/>
              </a:lnSpc>
            </a:pP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Random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effects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:</a:t>
            </a:r>
            <a:endParaRPr lang="en-GB" sz="16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 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Formula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: ~</a:t>
            </a:r>
            <a:r>
              <a:rPr lang="en-GB" sz="1600" dirty="0">
                <a:solidFill>
                  <a:srgbClr val="0B4213"/>
                </a:solidFill>
                <a:latin typeface="Courier New" panose="02070309020205020404" pitchFamily="49" charset="0"/>
              </a:rPr>
              <a:t>1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 | </a:t>
            </a:r>
            <a:r>
              <a:rPr lang="en-GB" sz="1600" dirty="0" err="1">
                <a:solidFill>
                  <a:srgbClr val="060087"/>
                </a:solidFill>
                <a:latin typeface="Courier New" panose="02070309020205020404" pitchFamily="49" charset="0"/>
              </a:rPr>
              <a:t>fBeach</a:t>
            </a:r>
            <a:endParaRPr lang="en-GB" sz="1600" dirty="0">
              <a:solidFill>
                <a:srgbClr val="060087"/>
              </a:solidFill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        (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Intercept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) 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Residual</a:t>
            </a:r>
          </a:p>
          <a:p>
            <a:pPr>
              <a:lnSpc>
                <a:spcPct val="100000"/>
              </a:lnSpc>
            </a:pPr>
            <a:r>
              <a:rPr lang="en-GB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StdDev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:    </a:t>
            </a:r>
            <a:r>
              <a:rPr lang="en-GB" sz="1600" dirty="0">
                <a:solidFill>
                  <a:srgbClr val="0B4213"/>
                </a:solidFill>
                <a:latin typeface="Courier New" panose="02070309020205020404" pitchFamily="49" charset="0"/>
              </a:rPr>
              <a:t>1.818579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1600" dirty="0">
                <a:solidFill>
                  <a:srgbClr val="0B4213"/>
                </a:solidFill>
                <a:latin typeface="Courier New" panose="02070309020205020404" pitchFamily="49" charset="0"/>
              </a:rPr>
              <a:t>2.942872</a:t>
            </a:r>
          </a:p>
          <a:p>
            <a:pPr>
              <a:lnSpc>
                <a:spcPct val="100000"/>
              </a:lnSpc>
            </a:pP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Fixed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effects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: 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Richness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 ~ </a:t>
            </a:r>
            <a:r>
              <a:rPr lang="en-GB" sz="1600" dirty="0">
                <a:solidFill>
                  <a:srgbClr val="0B4213"/>
                </a:solidFill>
                <a:latin typeface="Courier New" panose="02070309020205020404" pitchFamily="49" charset="0"/>
              </a:rPr>
              <a:t>1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 + 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NAP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 * </a:t>
            </a:r>
            <a:r>
              <a:rPr lang="en-GB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fExp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 </a:t>
            </a:r>
            <a:endParaRPr lang="en-GB" sz="16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                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Value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Std.Error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DF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   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t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-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value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p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-value</a:t>
            </a:r>
          </a:p>
          <a:p>
            <a:pPr>
              <a:lnSpc>
                <a:spcPct val="100000"/>
              </a:lnSpc>
            </a:pP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(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Intercept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)  </a:t>
            </a:r>
            <a:r>
              <a:rPr lang="en-GB" sz="1600" dirty="0">
                <a:solidFill>
                  <a:srgbClr val="0B4213"/>
                </a:solidFill>
                <a:latin typeface="Courier New" panose="02070309020205020404" pitchFamily="49" charset="0"/>
              </a:rPr>
              <a:t>8.861084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1600" dirty="0">
                <a:solidFill>
                  <a:srgbClr val="0B4213"/>
                </a:solidFill>
                <a:latin typeface="Courier New" panose="02070309020205020404" pitchFamily="49" charset="0"/>
              </a:rPr>
              <a:t>1.0208453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1600" dirty="0">
                <a:solidFill>
                  <a:srgbClr val="0B4213"/>
                </a:solidFill>
                <a:latin typeface="Courier New" panose="02070309020205020404" pitchFamily="49" charset="0"/>
              </a:rPr>
              <a:t>34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  </a:t>
            </a:r>
            <a:r>
              <a:rPr lang="en-GB" sz="1600" dirty="0">
                <a:solidFill>
                  <a:srgbClr val="0B4213"/>
                </a:solidFill>
                <a:latin typeface="Courier New" panose="02070309020205020404" pitchFamily="49" charset="0"/>
              </a:rPr>
              <a:t>8.680144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  </a:t>
            </a:r>
            <a:r>
              <a:rPr lang="en-GB" sz="1600" dirty="0">
                <a:solidFill>
                  <a:srgbClr val="0B4213"/>
                </a:solidFill>
                <a:latin typeface="Courier New" panose="02070309020205020404" pitchFamily="49" charset="0"/>
              </a:rPr>
              <a:t>0.0000</a:t>
            </a:r>
          </a:p>
          <a:p>
            <a:pPr>
              <a:lnSpc>
                <a:spcPct val="100000"/>
              </a:lnSpc>
            </a:pP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NAP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         </a:t>
            </a:r>
            <a:r>
              <a:rPr lang="en-GB" sz="1600" dirty="0">
                <a:solidFill>
                  <a:srgbClr val="0B4213"/>
                </a:solidFill>
                <a:latin typeface="Courier New" panose="02070309020205020404" pitchFamily="49" charset="0"/>
              </a:rPr>
              <a:t>-3.463651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1600" dirty="0">
                <a:solidFill>
                  <a:srgbClr val="0B4213"/>
                </a:solidFill>
                <a:latin typeface="Courier New" panose="02070309020205020404" pitchFamily="49" charset="0"/>
              </a:rPr>
              <a:t>0.6278583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1600" dirty="0">
                <a:solidFill>
                  <a:srgbClr val="0B4213"/>
                </a:solidFill>
                <a:latin typeface="Courier New" panose="02070309020205020404" pitchFamily="49" charset="0"/>
              </a:rPr>
              <a:t>34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1600" dirty="0">
                <a:solidFill>
                  <a:srgbClr val="0B4213"/>
                </a:solidFill>
                <a:latin typeface="Courier New" panose="02070309020205020404" pitchFamily="49" charset="0"/>
              </a:rPr>
              <a:t>-5.516613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  </a:t>
            </a:r>
            <a:r>
              <a:rPr lang="en-GB" sz="1600" dirty="0">
                <a:solidFill>
                  <a:srgbClr val="0B4213"/>
                </a:solidFill>
                <a:latin typeface="Courier New" panose="02070309020205020404" pitchFamily="49" charset="0"/>
              </a:rPr>
              <a:t>0.0000</a:t>
            </a:r>
          </a:p>
          <a:p>
            <a:pPr>
              <a:lnSpc>
                <a:spcPct val="100000"/>
              </a:lnSpc>
            </a:pP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fExp11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      </a:t>
            </a:r>
            <a:r>
              <a:rPr lang="en-GB" sz="1600" dirty="0">
                <a:solidFill>
                  <a:srgbClr val="0B4213"/>
                </a:solidFill>
                <a:latin typeface="Courier New" panose="02070309020205020404" pitchFamily="49" charset="0"/>
              </a:rPr>
              <a:t>-5.255617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1600" dirty="0">
                <a:solidFill>
                  <a:srgbClr val="0B4213"/>
                </a:solidFill>
                <a:latin typeface="Courier New" panose="02070309020205020404" pitchFamily="49" charset="0"/>
              </a:rPr>
              <a:t>1.5452298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  </a:t>
            </a:r>
            <a:r>
              <a:rPr lang="en-GB" sz="1600" dirty="0">
                <a:solidFill>
                  <a:srgbClr val="0B4213"/>
                </a:solidFill>
                <a:latin typeface="Courier New" panose="02070309020205020404" pitchFamily="49" charset="0"/>
              </a:rPr>
              <a:t>7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1600" dirty="0">
                <a:solidFill>
                  <a:srgbClr val="0B4213"/>
                </a:solidFill>
                <a:latin typeface="Courier New" panose="02070309020205020404" pitchFamily="49" charset="0"/>
              </a:rPr>
              <a:t>-3.401188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  </a:t>
            </a:r>
            <a:r>
              <a:rPr lang="en-GB" sz="1600" dirty="0">
                <a:solidFill>
                  <a:srgbClr val="0B4213"/>
                </a:solidFill>
                <a:latin typeface="Courier New" panose="02070309020205020404" pitchFamily="49" charset="0"/>
              </a:rPr>
              <a:t>0.0114</a:t>
            </a:r>
          </a:p>
          <a:p>
            <a:pPr>
              <a:lnSpc>
                <a:spcPct val="100000"/>
              </a:lnSpc>
            </a:pP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NAP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: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fExp11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   </a:t>
            </a:r>
            <a:r>
              <a:rPr lang="en-GB" sz="1600" dirty="0">
                <a:solidFill>
                  <a:srgbClr val="0B4213"/>
                </a:solidFill>
                <a:latin typeface="Courier New" panose="02070309020205020404" pitchFamily="49" charset="0"/>
              </a:rPr>
              <a:t>2.000464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1600" dirty="0">
                <a:solidFill>
                  <a:srgbClr val="0B4213"/>
                </a:solidFill>
                <a:latin typeface="Courier New" panose="02070309020205020404" pitchFamily="49" charset="0"/>
              </a:rPr>
              <a:t>0.9461259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1600" dirty="0">
                <a:solidFill>
                  <a:srgbClr val="0B4213"/>
                </a:solidFill>
                <a:latin typeface="Courier New" panose="02070309020205020404" pitchFamily="49" charset="0"/>
              </a:rPr>
              <a:t>34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  </a:t>
            </a:r>
            <a:r>
              <a:rPr lang="en-GB" sz="1600" dirty="0">
                <a:solidFill>
                  <a:srgbClr val="0B4213"/>
                </a:solidFill>
                <a:latin typeface="Courier New" panose="02070309020205020404" pitchFamily="49" charset="0"/>
              </a:rPr>
              <a:t>2.114374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  </a:t>
            </a:r>
            <a:r>
              <a:rPr lang="en-GB" sz="1600" dirty="0">
                <a:solidFill>
                  <a:srgbClr val="0B4213"/>
                </a:solidFill>
                <a:latin typeface="Courier New" panose="02070309020205020404" pitchFamily="49" charset="0"/>
              </a:rPr>
              <a:t>0.0419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10251973" y="4454978"/>
            <a:ext cx="969012" cy="129075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en-GB" sz="4798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800" b="1" noProof="0" dirty="0"/>
              <a:t>Mixed Effects Models</a:t>
            </a:r>
            <a:br>
              <a:rPr lang="en-GB" sz="4800" b="1" noProof="0" dirty="0"/>
            </a:br>
            <a:r>
              <a:rPr lang="en-GB" sz="4400" b="0" noProof="0" dirty="0"/>
              <a:t>Model selection (part 3a)</a:t>
            </a:r>
            <a:endParaRPr lang="en-GB" sz="4800" b="0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5837" y="1960079"/>
            <a:ext cx="3518031" cy="3937484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GB" sz="3200" b="1" noProof="0" dirty="0"/>
              <a:t>Step 3a</a:t>
            </a:r>
          </a:p>
          <a:p>
            <a:pPr>
              <a:lnSpc>
                <a:spcPct val="100000"/>
              </a:lnSpc>
            </a:pPr>
            <a:r>
              <a:rPr lang="en-GB" sz="2400" noProof="0" dirty="0"/>
              <a:t>Simply fixed </a:t>
            </a:r>
            <a:r>
              <a:rPr lang="en-GB" sz="2400" dirty="0"/>
              <a:t>effects by removing non-significant or marginally significant terms</a:t>
            </a:r>
          </a:p>
          <a:p>
            <a:pPr>
              <a:lnSpc>
                <a:spcPct val="100000"/>
              </a:lnSpc>
            </a:pPr>
            <a:endParaRPr lang="en-GB" dirty="0"/>
          </a:p>
          <a:p>
            <a:pPr>
              <a:lnSpc>
                <a:spcPct val="100000"/>
              </a:lnSpc>
            </a:pPr>
            <a:endParaRPr lang="en-GB" noProof="0" dirty="0"/>
          </a:p>
          <a:p>
            <a:pPr>
              <a:lnSpc>
                <a:spcPct val="100000"/>
              </a:lnSpc>
            </a:pP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03617421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5838" y="1960079"/>
            <a:ext cx="3434530" cy="3937484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GB" sz="2800" b="1" noProof="0" dirty="0"/>
              <a:t>Step 3B</a:t>
            </a:r>
          </a:p>
          <a:p>
            <a:pPr>
              <a:lnSpc>
                <a:spcPct val="100000"/>
              </a:lnSpc>
            </a:pPr>
            <a:r>
              <a:rPr lang="en-GB" sz="2400" noProof="0" dirty="0"/>
              <a:t>Test of the simple model is better than an full model  fixed effects</a:t>
            </a:r>
          </a:p>
          <a:p>
            <a:r>
              <a:rPr lang="en-GB" sz="2400" dirty="0">
                <a:latin typeface="AU Passata" panose="020B0503030502030804" pitchFamily="34" charset="77"/>
                <a:cs typeface="Courier New" panose="02070309020205020404" pitchFamily="49" charset="0"/>
                <a:sym typeface="Wingdings" pitchFamily="2" charset="2"/>
              </a:rPr>
              <a:t>Here the null hypothesis is that the simple model is the same as the complex model.</a:t>
            </a:r>
            <a:endParaRPr lang="en-GB" sz="2400" dirty="0">
              <a:latin typeface="AU Passata" panose="020B0503030502030804" pitchFamily="34" charset="77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endParaRPr lang="en-GB" sz="2400" noProof="0" dirty="0"/>
          </a:p>
          <a:p>
            <a:pPr>
              <a:lnSpc>
                <a:spcPct val="100000"/>
              </a:lnSpc>
            </a:pPr>
            <a:endParaRPr lang="en-GB" sz="1800" noProof="0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15913" y="149115"/>
            <a:ext cx="11557000" cy="1309328"/>
          </a:xfrm>
        </p:spPr>
        <p:txBody>
          <a:bodyPr/>
          <a:lstStyle/>
          <a:p>
            <a:r>
              <a:rPr lang="en-GB" sz="4800" b="1" noProof="0" dirty="0"/>
              <a:t>Mixed Effects Models</a:t>
            </a:r>
            <a:br>
              <a:rPr lang="en-GB" sz="4800" b="1" noProof="0" dirty="0"/>
            </a:br>
            <a:r>
              <a:rPr lang="en-GB" sz="4400" b="0" noProof="0" dirty="0"/>
              <a:t>Model selection (part 3b)</a:t>
            </a:r>
            <a:endParaRPr lang="en-GB" sz="4800" b="0" noProof="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5A5419C-4A72-F548-83BF-89FD20C6C00F}"/>
              </a:ext>
            </a:extLst>
          </p:cNvPr>
          <p:cNvSpPr/>
          <p:nvPr/>
        </p:nvSpPr>
        <p:spPr>
          <a:xfrm>
            <a:off x="4654253" y="2305615"/>
            <a:ext cx="7038984" cy="224676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B2a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&lt;- </a:t>
            </a:r>
            <a:r>
              <a:rPr lang="en-GB" sz="1400" dirty="0" err="1">
                <a:solidFill>
                  <a:srgbClr val="060087"/>
                </a:solidFill>
                <a:latin typeface="Courier New" panose="02070309020205020404" pitchFamily="49" charset="0"/>
              </a:rPr>
              <a:t>lme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(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Richness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~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NAP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*</a:t>
            </a:r>
            <a:r>
              <a:rPr lang="en-GB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fExp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,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data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=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RIKZ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,</a:t>
            </a:r>
            <a:endParaRPr lang="en-GB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        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random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= ~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1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  | </a:t>
            </a:r>
            <a:r>
              <a:rPr lang="en-GB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fBeach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,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method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=</a:t>
            </a:r>
            <a:r>
              <a:rPr lang="en-GB" sz="1400" dirty="0">
                <a:solidFill>
                  <a:srgbClr val="9E0003"/>
                </a:solidFill>
                <a:latin typeface="Courier New" panose="02070309020205020404" pitchFamily="49" charset="0"/>
              </a:rPr>
              <a:t>"ML"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)</a:t>
            </a:r>
            <a:b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</a:br>
            <a:endParaRPr lang="en-GB" sz="1400" dirty="0">
              <a:solidFill>
                <a:srgbClr val="060087"/>
              </a:solidFill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B2b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&lt;- </a:t>
            </a:r>
            <a:r>
              <a:rPr lang="en-GB" sz="1400" dirty="0" err="1">
                <a:solidFill>
                  <a:srgbClr val="060087"/>
                </a:solidFill>
                <a:latin typeface="Courier New" panose="02070309020205020404" pitchFamily="49" charset="0"/>
              </a:rPr>
              <a:t>lme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(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Richness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~ </a:t>
            </a:r>
            <a:r>
              <a:rPr lang="en-GB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NAP</a:t>
            </a:r>
            <a:r>
              <a:rPr lang="en-GB" sz="1400" dirty="0" err="1">
                <a:solidFill>
                  <a:srgbClr val="060087"/>
                </a:solidFill>
                <a:latin typeface="Courier New" panose="02070309020205020404" pitchFamily="49" charset="0"/>
              </a:rPr>
              <a:t>+</a:t>
            </a:r>
            <a:r>
              <a:rPr lang="en-GB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fExp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,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data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=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RIKZ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,</a:t>
            </a:r>
            <a:endParaRPr lang="en-GB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        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random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= ~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1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| </a:t>
            </a:r>
            <a:r>
              <a:rPr lang="en-GB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fBeach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,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method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=</a:t>
            </a:r>
            <a:r>
              <a:rPr lang="en-GB" sz="1400" dirty="0">
                <a:solidFill>
                  <a:srgbClr val="9E0003"/>
                </a:solidFill>
                <a:latin typeface="Courier New" panose="02070309020205020404" pitchFamily="49" charset="0"/>
              </a:rPr>
              <a:t>"ML"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)</a:t>
            </a:r>
            <a:endParaRPr lang="en-GB" sz="1400" dirty="0">
              <a:solidFill>
                <a:srgbClr val="9E0003"/>
              </a:solidFill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endParaRPr lang="en-GB" sz="1400" dirty="0">
              <a:solidFill>
                <a:srgbClr val="060087"/>
              </a:solidFill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GB" sz="1400" dirty="0" err="1">
                <a:solidFill>
                  <a:srgbClr val="060087"/>
                </a:solidFill>
                <a:latin typeface="Courier New" panose="02070309020205020404" pitchFamily="49" charset="0"/>
              </a:rPr>
              <a:t>anova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(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B2a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,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B2b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)</a:t>
            </a: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   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Model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df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     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AIC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     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BIC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    </a:t>
            </a:r>
            <a:r>
              <a:rPr lang="en-GB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logLik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 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Test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  </a:t>
            </a:r>
            <a:r>
              <a:rPr lang="en-GB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L.Ratio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p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-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value</a:t>
            </a: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B2a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   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1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 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6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242.1135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252.9535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-115.0567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                       </a:t>
            </a: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B2b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   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2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 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5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244.7589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253.7922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-117.3795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1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vs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2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4.645431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 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0.0311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9F2D343-9A10-584D-83B3-3F9BD9083D4B}"/>
              </a:ext>
            </a:extLst>
          </p:cNvPr>
          <p:cNvGrpSpPr/>
          <p:nvPr/>
        </p:nvGrpSpPr>
        <p:grpSpPr>
          <a:xfrm>
            <a:off x="7362220" y="2360650"/>
            <a:ext cx="4258197" cy="1097389"/>
            <a:chOff x="3459633" y="2503931"/>
            <a:chExt cx="4259307" cy="1097675"/>
          </a:xfrm>
        </p:grpSpPr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B62772EA-8CB9-DC43-B8AF-72A77E3962A6}"/>
                </a:ext>
              </a:extLst>
            </p:cNvPr>
            <p:cNvSpPr/>
            <p:nvPr/>
          </p:nvSpPr>
          <p:spPr>
            <a:xfrm>
              <a:off x="6327169" y="2503931"/>
              <a:ext cx="1391771" cy="806824"/>
            </a:xfrm>
            <a:prstGeom prst="roundRect">
              <a:avLst/>
            </a:prstGeom>
            <a:solidFill>
              <a:schemeClr val="accent3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r>
                <a:rPr lang="en-GB" sz="1600" b="1" dirty="0">
                  <a:solidFill>
                    <a:schemeClr val="tx1"/>
                  </a:solidFill>
                  <a:ea typeface="Helvetica" charset="0"/>
                  <a:cs typeface="Helvetica" charset="0"/>
                </a:rPr>
                <a:t>Note the use of ML!</a:t>
              </a:r>
            </a:p>
          </p:txBody>
        </p:sp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4EF50F2B-143F-DA45-86B3-D1A7074E7EDF}"/>
                </a:ext>
              </a:extLst>
            </p:cNvPr>
            <p:cNvSpPr/>
            <p:nvPr/>
          </p:nvSpPr>
          <p:spPr>
            <a:xfrm>
              <a:off x="3528431" y="2675868"/>
              <a:ext cx="2197987" cy="307996"/>
            </a:xfrm>
            <a:prstGeom prst="round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00000"/>
                </a:lnSpc>
              </a:pPr>
              <a:endParaRPr lang="en-GB" sz="1600" b="1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endParaRPr>
            </a:p>
          </p:txBody>
        </p: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4AE5D255-0E98-F14B-9053-485531AC128E}"/>
                </a:ext>
              </a:extLst>
            </p:cNvPr>
            <p:cNvSpPr/>
            <p:nvPr/>
          </p:nvSpPr>
          <p:spPr>
            <a:xfrm>
              <a:off x="3459633" y="3293610"/>
              <a:ext cx="2197987" cy="307996"/>
            </a:xfrm>
            <a:prstGeom prst="round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00000"/>
                </a:lnSpc>
              </a:pPr>
              <a:endParaRPr lang="en-GB" sz="1600" b="1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endParaRPr>
            </a:p>
          </p:txBody>
        </p:sp>
        <p:cxnSp>
          <p:nvCxnSpPr>
            <p:cNvPr id="25" name="Elbow Connector 24">
              <a:extLst>
                <a:ext uri="{FF2B5EF4-FFF2-40B4-BE49-F238E27FC236}">
                  <a16:creationId xmlns:a16="http://schemas.microsoft.com/office/drawing/2014/main" id="{E592B7A7-349E-344B-8B77-45CD14E758F6}"/>
                </a:ext>
              </a:extLst>
            </p:cNvPr>
            <p:cNvCxnSpPr>
              <a:cxnSpLocks/>
              <a:stCxn id="18" idx="1"/>
              <a:endCxn id="19" idx="3"/>
            </p:cNvCxnSpPr>
            <p:nvPr/>
          </p:nvCxnSpPr>
          <p:spPr>
            <a:xfrm rot="10800000">
              <a:off x="5726418" y="2829867"/>
              <a:ext cx="600751" cy="77477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Elbow Connector 27">
              <a:extLst>
                <a:ext uri="{FF2B5EF4-FFF2-40B4-BE49-F238E27FC236}">
                  <a16:creationId xmlns:a16="http://schemas.microsoft.com/office/drawing/2014/main" id="{059EFB13-C8DF-B24A-9EF0-5F0C796F6269}"/>
                </a:ext>
              </a:extLst>
            </p:cNvPr>
            <p:cNvCxnSpPr>
              <a:cxnSpLocks/>
              <a:stCxn id="18" idx="2"/>
              <a:endCxn id="21" idx="3"/>
            </p:cNvCxnSpPr>
            <p:nvPr/>
          </p:nvCxnSpPr>
          <p:spPr>
            <a:xfrm rot="5400000">
              <a:off x="6271912" y="2696464"/>
              <a:ext cx="136852" cy="1365434"/>
            </a:xfrm>
            <a:prstGeom prst="bentConnector2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E0988F7-BE06-EC4C-9A8C-F2B58CB89DAB}"/>
              </a:ext>
            </a:extLst>
          </p:cNvPr>
          <p:cNvGrpSpPr/>
          <p:nvPr/>
        </p:nvGrpSpPr>
        <p:grpSpPr>
          <a:xfrm>
            <a:off x="6094412" y="3767702"/>
            <a:ext cx="5491600" cy="2297393"/>
            <a:chOff x="4281551" y="1726853"/>
            <a:chExt cx="5491600" cy="2297393"/>
          </a:xfrm>
        </p:grpSpPr>
        <p:sp>
          <p:nvSpPr>
            <p:cNvPr id="32" name="Rounded Rectangle 31">
              <a:extLst>
                <a:ext uri="{FF2B5EF4-FFF2-40B4-BE49-F238E27FC236}">
                  <a16:creationId xmlns:a16="http://schemas.microsoft.com/office/drawing/2014/main" id="{1D4C0820-FB0C-3240-BF54-A0DFEEF3CC53}"/>
                </a:ext>
              </a:extLst>
            </p:cNvPr>
            <p:cNvSpPr/>
            <p:nvPr/>
          </p:nvSpPr>
          <p:spPr>
            <a:xfrm>
              <a:off x="4281551" y="1726853"/>
              <a:ext cx="2052474" cy="824398"/>
            </a:xfrm>
            <a:prstGeom prst="round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GB" sz="4400"/>
            </a:p>
          </p:txBody>
        </p:sp>
        <p:sp>
          <p:nvSpPr>
            <p:cNvPr id="35" name="Rounded Rectangle 34">
              <a:extLst>
                <a:ext uri="{FF2B5EF4-FFF2-40B4-BE49-F238E27FC236}">
                  <a16:creationId xmlns:a16="http://schemas.microsoft.com/office/drawing/2014/main" id="{76D852CC-52CA-C84E-A12A-1DC38E12FF69}"/>
                </a:ext>
              </a:extLst>
            </p:cNvPr>
            <p:cNvSpPr/>
            <p:nvPr/>
          </p:nvSpPr>
          <p:spPr>
            <a:xfrm>
              <a:off x="5079403" y="3193702"/>
              <a:ext cx="4032448" cy="830544"/>
            </a:xfrm>
            <a:prstGeom prst="roundRect">
              <a:avLst/>
            </a:prstGeom>
            <a:solidFill>
              <a:schemeClr val="accent3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r>
                <a:rPr lang="en-GB" sz="1800" b="1" dirty="0">
                  <a:solidFill>
                    <a:schemeClr val="tx1"/>
                  </a:solidFill>
                  <a:ea typeface="Helvetica" charset="0"/>
                  <a:cs typeface="Helvetica" charset="0"/>
                </a:rPr>
                <a:t>This is a model comparison problem</a:t>
              </a:r>
            </a:p>
            <a:p>
              <a:pPr algn="ctr">
                <a:lnSpc>
                  <a:spcPct val="100000"/>
                </a:lnSpc>
              </a:pPr>
              <a:r>
                <a:rPr lang="en-GB" sz="1400" dirty="0">
                  <a:solidFill>
                    <a:schemeClr val="tx1"/>
                  </a:solidFill>
                  <a:ea typeface="Helvetica" charset="0"/>
                  <a:cs typeface="Helvetica" charset="0"/>
                </a:rPr>
                <a:t>This can be done using...</a:t>
              </a:r>
            </a:p>
            <a:p>
              <a:pPr algn="ctr">
                <a:lnSpc>
                  <a:spcPct val="100000"/>
                </a:lnSpc>
              </a:pPr>
              <a:r>
                <a:rPr lang="en-GB" sz="1400" dirty="0">
                  <a:solidFill>
                    <a:schemeClr val="tx1"/>
                  </a:solidFill>
                  <a:ea typeface="Helvetica" charset="0"/>
                  <a:cs typeface="Helvetica" charset="0"/>
                </a:rPr>
                <a:t>AIC/BIC criteria </a:t>
              </a:r>
              <a:r>
                <a:rPr lang="en-GB" sz="1400" b="1" dirty="0">
                  <a:solidFill>
                    <a:schemeClr val="tx1"/>
                  </a:solidFill>
                  <a:ea typeface="Helvetica" charset="0"/>
                  <a:cs typeface="Helvetica" charset="0"/>
                </a:rPr>
                <a:t>AND</a:t>
              </a:r>
              <a:r>
                <a:rPr lang="en-GB" sz="1400" dirty="0">
                  <a:solidFill>
                    <a:schemeClr val="tx1"/>
                  </a:solidFill>
                  <a:ea typeface="Helvetica" charset="0"/>
                  <a:cs typeface="Helvetica" charset="0"/>
                </a:rPr>
                <a:t>  Log-likelihood ratio test</a:t>
              </a:r>
            </a:p>
          </p:txBody>
        </p:sp>
        <p:cxnSp>
          <p:nvCxnSpPr>
            <p:cNvPr id="36" name="Elbow Connector 35">
              <a:extLst>
                <a:ext uri="{FF2B5EF4-FFF2-40B4-BE49-F238E27FC236}">
                  <a16:creationId xmlns:a16="http://schemas.microsoft.com/office/drawing/2014/main" id="{1245962A-F86D-4F46-A273-5D8E3828943C}"/>
                </a:ext>
              </a:extLst>
            </p:cNvPr>
            <p:cNvCxnSpPr>
              <a:cxnSpLocks/>
              <a:stCxn id="35" idx="0"/>
              <a:endCxn id="32" idx="2"/>
            </p:cNvCxnSpPr>
            <p:nvPr/>
          </p:nvCxnSpPr>
          <p:spPr>
            <a:xfrm rot="16200000" flipV="1">
              <a:off x="5880483" y="1978557"/>
              <a:ext cx="642451" cy="1787839"/>
            </a:xfrm>
            <a:prstGeom prst="bentConnector3">
              <a:avLst>
                <a:gd name="adj1" fmla="val 50000"/>
              </a:avLst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Rounded Rectangle 36">
              <a:extLst>
                <a:ext uri="{FF2B5EF4-FFF2-40B4-BE49-F238E27FC236}">
                  <a16:creationId xmlns:a16="http://schemas.microsoft.com/office/drawing/2014/main" id="{1B304D45-8CE0-EF42-B562-E315A327A969}"/>
                </a:ext>
              </a:extLst>
            </p:cNvPr>
            <p:cNvSpPr/>
            <p:nvPr/>
          </p:nvSpPr>
          <p:spPr>
            <a:xfrm>
              <a:off x="7983908" y="1736917"/>
              <a:ext cx="1789243" cy="824398"/>
            </a:xfrm>
            <a:prstGeom prst="round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GB" sz="4400"/>
            </a:p>
          </p:txBody>
        </p:sp>
      </p:grpSp>
      <p:cxnSp>
        <p:nvCxnSpPr>
          <p:cNvPr id="38" name="Elbow Connector 37">
            <a:extLst>
              <a:ext uri="{FF2B5EF4-FFF2-40B4-BE49-F238E27FC236}">
                <a16:creationId xmlns:a16="http://schemas.microsoft.com/office/drawing/2014/main" id="{4BBD07F3-55FA-AC48-A41D-78722FA7B696}"/>
              </a:ext>
            </a:extLst>
          </p:cNvPr>
          <p:cNvCxnSpPr>
            <a:cxnSpLocks/>
            <a:stCxn id="35" idx="0"/>
            <a:endCxn id="37" idx="2"/>
          </p:cNvCxnSpPr>
          <p:nvPr/>
        </p:nvCxnSpPr>
        <p:spPr>
          <a:xfrm rot="5400000" flipH="1" flipV="1">
            <a:off x="9483746" y="4026907"/>
            <a:ext cx="632387" cy="1782903"/>
          </a:xfrm>
          <a:prstGeom prst="bentConnector3">
            <a:avLst>
              <a:gd name="adj1" fmla="val 50000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7700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857147" y="3697668"/>
            <a:ext cx="8184034" cy="1800738"/>
            <a:chOff x="487680" y="3212044"/>
            <a:chExt cx="8186166" cy="1801207"/>
          </a:xfrm>
        </p:grpSpPr>
        <p:sp>
          <p:nvSpPr>
            <p:cNvPr id="9" name="Rounded Rectangle 8"/>
            <p:cNvSpPr/>
            <p:nvPr/>
          </p:nvSpPr>
          <p:spPr>
            <a:xfrm>
              <a:off x="487680" y="3212044"/>
              <a:ext cx="8186166" cy="761703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GB" sz="4798"/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487680" y="4207821"/>
              <a:ext cx="8186166" cy="80543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GB" sz="4798"/>
            </a:p>
          </p:txBody>
        </p:sp>
      </p:grp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15913" y="149115"/>
            <a:ext cx="11557000" cy="1309328"/>
          </a:xfrm>
        </p:spPr>
        <p:txBody>
          <a:bodyPr/>
          <a:lstStyle/>
          <a:p>
            <a:r>
              <a:rPr lang="en-GB" sz="4800" b="1" noProof="0" dirty="0"/>
              <a:t>Mixed Effects Models</a:t>
            </a:r>
            <a:br>
              <a:rPr lang="en-GB" sz="4800" b="1" noProof="0" dirty="0"/>
            </a:br>
            <a:r>
              <a:rPr lang="en-GB" sz="4400" b="0" noProof="0" dirty="0"/>
              <a:t>Model selection (part 3b)</a:t>
            </a:r>
            <a:endParaRPr lang="en-GB" sz="4800" b="0" noProof="0" dirty="0"/>
          </a:p>
        </p:txBody>
      </p:sp>
      <p:sp>
        <p:nvSpPr>
          <p:cNvPr id="6" name="Rectangle 5"/>
          <p:cNvSpPr/>
          <p:nvPr/>
        </p:nvSpPr>
        <p:spPr>
          <a:xfrm>
            <a:off x="985838" y="1958975"/>
            <a:ext cx="8044625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&gt;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B2b 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&lt;-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600" dirty="0" err="1">
                <a:solidFill>
                  <a:srgbClr val="060087"/>
                </a:solidFill>
                <a:latin typeface="Courier New" panose="02070309020205020404" pitchFamily="49" charset="0"/>
              </a:rPr>
              <a:t>lme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(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Richness 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~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NAP</a:t>
            </a:r>
            <a:r>
              <a:rPr lang="en-GB" sz="1600" dirty="0" err="1">
                <a:solidFill>
                  <a:srgbClr val="060087"/>
                </a:solidFill>
                <a:latin typeface="Courier New" panose="02070309020205020404" pitchFamily="49" charset="0"/>
              </a:rPr>
              <a:t>+</a:t>
            </a:r>
            <a:r>
              <a:rPr lang="en-GB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fExp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,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data 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=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RIKZ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,</a:t>
            </a:r>
            <a:endParaRPr lang="en-GB" sz="16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+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            random 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=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~</a:t>
            </a:r>
            <a:r>
              <a:rPr lang="en-GB" sz="1600" dirty="0">
                <a:solidFill>
                  <a:srgbClr val="0B4213"/>
                </a:solidFill>
                <a:latin typeface="Courier New" panose="02070309020205020404" pitchFamily="49" charset="0"/>
              </a:rPr>
              <a:t>1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|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fBeach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,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method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=</a:t>
            </a:r>
            <a:r>
              <a:rPr lang="en-GB" sz="1600" dirty="0">
                <a:solidFill>
                  <a:srgbClr val="9E0003"/>
                </a:solidFill>
                <a:latin typeface="Courier New" panose="02070309020205020404" pitchFamily="49" charset="0"/>
              </a:rPr>
              <a:t>"ML"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)</a:t>
            </a:r>
            <a:endParaRPr lang="en-GB" sz="16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&gt;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B2c 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&lt;-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600" dirty="0" err="1">
                <a:solidFill>
                  <a:srgbClr val="060087"/>
                </a:solidFill>
                <a:latin typeface="Courier New" panose="02070309020205020404" pitchFamily="49" charset="0"/>
              </a:rPr>
              <a:t>lme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(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Richness 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~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NAP 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,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data 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=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RIKZ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,</a:t>
            </a:r>
            <a:endParaRPr lang="en-GB" sz="16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+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            random 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=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~</a:t>
            </a:r>
            <a:r>
              <a:rPr lang="en-GB" sz="1600" dirty="0">
                <a:solidFill>
                  <a:srgbClr val="0B4213"/>
                </a:solidFill>
                <a:latin typeface="Courier New" panose="02070309020205020404" pitchFamily="49" charset="0"/>
              </a:rPr>
              <a:t>1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|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fBeach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,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method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=</a:t>
            </a:r>
            <a:r>
              <a:rPr lang="en-GB" sz="1600" dirty="0">
                <a:solidFill>
                  <a:srgbClr val="9E0003"/>
                </a:solidFill>
                <a:latin typeface="Courier New" panose="02070309020205020404" pitchFamily="49" charset="0"/>
              </a:rPr>
              <a:t>"ML"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)</a:t>
            </a:r>
            <a:endParaRPr lang="en-GB" sz="16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&gt;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B2d 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&lt;-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600" dirty="0" err="1">
                <a:solidFill>
                  <a:srgbClr val="060087"/>
                </a:solidFill>
                <a:latin typeface="Courier New" panose="02070309020205020404" pitchFamily="49" charset="0"/>
              </a:rPr>
              <a:t>lme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(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Richness 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~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fExp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,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data 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=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RIKZ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,</a:t>
            </a:r>
            <a:endParaRPr lang="en-GB" sz="16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+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            random 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=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~</a:t>
            </a:r>
            <a:r>
              <a:rPr lang="en-GB" sz="1600" dirty="0">
                <a:solidFill>
                  <a:srgbClr val="0B4213"/>
                </a:solidFill>
                <a:latin typeface="Courier New" panose="02070309020205020404" pitchFamily="49" charset="0"/>
              </a:rPr>
              <a:t>1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|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fBeach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,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method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=</a:t>
            </a:r>
            <a:r>
              <a:rPr lang="en-GB" sz="1600" dirty="0">
                <a:solidFill>
                  <a:srgbClr val="9E0003"/>
                </a:solidFill>
                <a:latin typeface="Courier New" panose="02070309020205020404" pitchFamily="49" charset="0"/>
              </a:rPr>
              <a:t>"ML"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)</a:t>
            </a:r>
            <a:endParaRPr lang="en-GB" sz="16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&gt;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600" dirty="0" err="1">
                <a:solidFill>
                  <a:srgbClr val="060087"/>
                </a:solidFill>
                <a:latin typeface="Courier New" panose="02070309020205020404" pitchFamily="49" charset="0"/>
              </a:rPr>
              <a:t>anova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(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B2b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,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B2c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)</a:t>
            </a:r>
          </a:p>
          <a:p>
            <a:pPr>
              <a:lnSpc>
                <a:spcPct val="100000"/>
              </a:lnSpc>
            </a:pP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    Model df      AIC      BIC    </a:t>
            </a:r>
            <a:r>
              <a:rPr lang="en-GB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logLik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  Test  </a:t>
            </a:r>
            <a:r>
              <a:rPr lang="en-GB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L.Ratio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p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-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value</a:t>
            </a:r>
          </a:p>
          <a:p>
            <a:pPr>
              <a:lnSpc>
                <a:spcPct val="100000"/>
              </a:lnSpc>
            </a:pP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B2b     </a:t>
            </a:r>
            <a:r>
              <a:rPr lang="en-GB" sz="1600" dirty="0">
                <a:solidFill>
                  <a:srgbClr val="0B4213"/>
                </a:solidFill>
                <a:latin typeface="Courier New" panose="02070309020205020404" pitchFamily="49" charset="0"/>
              </a:rPr>
              <a:t>1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  </a:t>
            </a:r>
            <a:r>
              <a:rPr lang="en-GB" sz="1600" dirty="0">
                <a:solidFill>
                  <a:srgbClr val="0B4213"/>
                </a:solidFill>
                <a:latin typeface="Courier New" panose="02070309020205020404" pitchFamily="49" charset="0"/>
              </a:rPr>
              <a:t>5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600" dirty="0">
                <a:solidFill>
                  <a:srgbClr val="0B4213"/>
                </a:solidFill>
                <a:latin typeface="Courier New" panose="02070309020205020404" pitchFamily="49" charset="0"/>
              </a:rPr>
              <a:t>244.7589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600" dirty="0">
                <a:solidFill>
                  <a:srgbClr val="0B4213"/>
                </a:solidFill>
                <a:latin typeface="Courier New" panose="02070309020205020404" pitchFamily="49" charset="0"/>
              </a:rPr>
              <a:t>253.7922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600" dirty="0">
                <a:solidFill>
                  <a:srgbClr val="0B4213"/>
                </a:solidFill>
                <a:latin typeface="Courier New" panose="02070309020205020404" pitchFamily="49" charset="0"/>
              </a:rPr>
              <a:t>-117.3795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                       </a:t>
            </a:r>
          </a:p>
          <a:p>
            <a:pPr>
              <a:lnSpc>
                <a:spcPct val="100000"/>
              </a:lnSpc>
            </a:pP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B2c     </a:t>
            </a:r>
            <a:r>
              <a:rPr lang="en-GB" sz="1600" dirty="0">
                <a:solidFill>
                  <a:srgbClr val="0B4213"/>
                </a:solidFill>
                <a:latin typeface="Courier New" panose="02070309020205020404" pitchFamily="49" charset="0"/>
              </a:rPr>
              <a:t>2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  </a:t>
            </a:r>
            <a:r>
              <a:rPr lang="en-GB" sz="1600" dirty="0">
                <a:solidFill>
                  <a:srgbClr val="0B4213"/>
                </a:solidFill>
                <a:latin typeface="Courier New" panose="02070309020205020404" pitchFamily="49" charset="0"/>
              </a:rPr>
              <a:t>4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600" dirty="0">
                <a:solidFill>
                  <a:srgbClr val="0B4213"/>
                </a:solidFill>
                <a:latin typeface="Courier New" panose="02070309020205020404" pitchFamily="49" charset="0"/>
              </a:rPr>
              <a:t>249.8291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600" dirty="0">
                <a:solidFill>
                  <a:srgbClr val="0B4213"/>
                </a:solidFill>
                <a:latin typeface="Courier New" panose="02070309020205020404" pitchFamily="49" charset="0"/>
              </a:rPr>
              <a:t>257.0557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600" dirty="0">
                <a:solidFill>
                  <a:srgbClr val="0B4213"/>
                </a:solidFill>
                <a:latin typeface="Courier New" panose="02070309020205020404" pitchFamily="49" charset="0"/>
              </a:rPr>
              <a:t>-120.9145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600" dirty="0">
                <a:solidFill>
                  <a:srgbClr val="0B4213"/>
                </a:solidFill>
                <a:latin typeface="Courier New" panose="02070309020205020404" pitchFamily="49" charset="0"/>
              </a:rPr>
              <a:t>1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vs </a:t>
            </a:r>
            <a:r>
              <a:rPr lang="en-GB" sz="1600" dirty="0">
                <a:solidFill>
                  <a:srgbClr val="0B4213"/>
                </a:solidFill>
                <a:latin typeface="Courier New" panose="02070309020205020404" pitchFamily="49" charset="0"/>
              </a:rPr>
              <a:t>2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600" dirty="0">
                <a:solidFill>
                  <a:srgbClr val="0B4213"/>
                </a:solidFill>
                <a:latin typeface="Courier New" panose="02070309020205020404" pitchFamily="49" charset="0"/>
              </a:rPr>
              <a:t>7.070141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  </a:t>
            </a:r>
            <a:r>
              <a:rPr lang="en-GB" sz="1600" dirty="0">
                <a:solidFill>
                  <a:srgbClr val="0B4213"/>
                </a:solidFill>
                <a:latin typeface="Courier New" panose="02070309020205020404" pitchFamily="49" charset="0"/>
              </a:rPr>
              <a:t>0.0078</a:t>
            </a:r>
          </a:p>
          <a:p>
            <a:pPr>
              <a:lnSpc>
                <a:spcPct val="100000"/>
              </a:lnSpc>
            </a:pP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&gt;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600" dirty="0" err="1">
                <a:solidFill>
                  <a:srgbClr val="060087"/>
                </a:solidFill>
                <a:latin typeface="Courier New" panose="02070309020205020404" pitchFamily="49" charset="0"/>
              </a:rPr>
              <a:t>anova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(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B2b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,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B2d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)</a:t>
            </a:r>
          </a:p>
          <a:p>
            <a:pPr>
              <a:lnSpc>
                <a:spcPct val="100000"/>
              </a:lnSpc>
            </a:pP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    Model df      AIC      BIC    </a:t>
            </a:r>
            <a:r>
              <a:rPr lang="en-GB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logLik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  Test </a:t>
            </a:r>
            <a:r>
              <a:rPr lang="en-GB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L.Ratio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p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-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value</a:t>
            </a:r>
          </a:p>
          <a:p>
            <a:pPr>
              <a:lnSpc>
                <a:spcPct val="100000"/>
              </a:lnSpc>
            </a:pP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B2b     </a:t>
            </a:r>
            <a:r>
              <a:rPr lang="en-GB" sz="1600" dirty="0">
                <a:solidFill>
                  <a:srgbClr val="0B4213"/>
                </a:solidFill>
                <a:latin typeface="Courier New" panose="02070309020205020404" pitchFamily="49" charset="0"/>
              </a:rPr>
              <a:t>1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  </a:t>
            </a:r>
            <a:r>
              <a:rPr lang="en-GB" sz="1600" dirty="0">
                <a:solidFill>
                  <a:srgbClr val="0B4213"/>
                </a:solidFill>
                <a:latin typeface="Courier New" panose="02070309020205020404" pitchFamily="49" charset="0"/>
              </a:rPr>
              <a:t>5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600" dirty="0">
                <a:solidFill>
                  <a:srgbClr val="0B4213"/>
                </a:solidFill>
                <a:latin typeface="Courier New" panose="02070309020205020404" pitchFamily="49" charset="0"/>
              </a:rPr>
              <a:t>244.7589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600" dirty="0">
                <a:solidFill>
                  <a:srgbClr val="0B4213"/>
                </a:solidFill>
                <a:latin typeface="Courier New" panose="02070309020205020404" pitchFamily="49" charset="0"/>
              </a:rPr>
              <a:t>253.7922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600" dirty="0">
                <a:solidFill>
                  <a:srgbClr val="0B4213"/>
                </a:solidFill>
                <a:latin typeface="Courier New" panose="02070309020205020404" pitchFamily="49" charset="0"/>
              </a:rPr>
              <a:t>-117.3795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                       </a:t>
            </a:r>
          </a:p>
          <a:p>
            <a:pPr>
              <a:lnSpc>
                <a:spcPct val="100000"/>
              </a:lnSpc>
            </a:pP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B2d     </a:t>
            </a:r>
            <a:r>
              <a:rPr lang="en-GB" sz="1600" dirty="0">
                <a:solidFill>
                  <a:srgbClr val="0B4213"/>
                </a:solidFill>
                <a:latin typeface="Courier New" panose="02070309020205020404" pitchFamily="49" charset="0"/>
              </a:rPr>
              <a:t>2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  </a:t>
            </a:r>
            <a:r>
              <a:rPr lang="en-GB" sz="1600" dirty="0">
                <a:solidFill>
                  <a:srgbClr val="0B4213"/>
                </a:solidFill>
                <a:latin typeface="Courier New" panose="02070309020205020404" pitchFamily="49" charset="0"/>
              </a:rPr>
              <a:t>4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600" dirty="0">
                <a:solidFill>
                  <a:srgbClr val="0B4213"/>
                </a:solidFill>
                <a:latin typeface="Courier New" panose="02070309020205020404" pitchFamily="49" charset="0"/>
              </a:rPr>
              <a:t>265.4332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600" dirty="0">
                <a:solidFill>
                  <a:srgbClr val="0B4213"/>
                </a:solidFill>
                <a:latin typeface="Courier New" panose="02070309020205020404" pitchFamily="49" charset="0"/>
              </a:rPr>
              <a:t>272.6599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600" dirty="0">
                <a:solidFill>
                  <a:srgbClr val="0B4213"/>
                </a:solidFill>
                <a:latin typeface="Courier New" panose="02070309020205020404" pitchFamily="49" charset="0"/>
              </a:rPr>
              <a:t>-128.7166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600" dirty="0">
                <a:solidFill>
                  <a:srgbClr val="0B4213"/>
                </a:solidFill>
                <a:latin typeface="Courier New" panose="02070309020205020404" pitchFamily="49" charset="0"/>
              </a:rPr>
              <a:t>1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vs </a:t>
            </a:r>
            <a:r>
              <a:rPr lang="en-GB" sz="1600" dirty="0">
                <a:solidFill>
                  <a:srgbClr val="0B4213"/>
                </a:solidFill>
                <a:latin typeface="Courier New" panose="02070309020205020404" pitchFamily="49" charset="0"/>
              </a:rPr>
              <a:t>2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600" dirty="0">
                <a:solidFill>
                  <a:srgbClr val="0B4213"/>
                </a:solidFill>
                <a:latin typeface="Courier New" panose="02070309020205020404" pitchFamily="49" charset="0"/>
              </a:rPr>
              <a:t>22.6743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  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&lt;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.0001</a:t>
            </a:r>
            <a:endParaRPr lang="en-GB" sz="1600" dirty="0">
              <a:solidFill>
                <a:srgbClr val="0B4213"/>
              </a:solidFill>
              <a:latin typeface="Courier New" panose="02070309020205020404" pitchFamily="49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622804" y="3785244"/>
            <a:ext cx="2140432" cy="181588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GB" sz="2800" b="1" dirty="0">
                <a:solidFill>
                  <a:srgbClr val="C00000"/>
                </a:solidFill>
                <a:latin typeface="+mn-lt"/>
                <a:ea typeface="Helvetica" charset="0"/>
                <a:cs typeface="Helvetica" charset="0"/>
              </a:rPr>
              <a:t>Should we keep NAP?, what about  </a:t>
            </a:r>
            <a:r>
              <a:rPr lang="en-GB" sz="2800" b="1" dirty="0" err="1">
                <a:solidFill>
                  <a:srgbClr val="C00000"/>
                </a:solidFill>
                <a:latin typeface="+mn-lt"/>
                <a:ea typeface="Helvetica" charset="0"/>
                <a:cs typeface="Helvetica" charset="0"/>
              </a:rPr>
              <a:t>fBeach</a:t>
            </a:r>
            <a:r>
              <a:rPr lang="en-GB" sz="2800" b="1" dirty="0">
                <a:solidFill>
                  <a:srgbClr val="C00000"/>
                </a:solidFill>
                <a:latin typeface="+mn-lt"/>
                <a:ea typeface="Helvetica" charset="0"/>
                <a:cs typeface="Helvetica" charset="0"/>
              </a:rPr>
              <a:t>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78B32D-B686-8942-B051-A59F2471DE90}"/>
              </a:ext>
            </a:extLst>
          </p:cNvPr>
          <p:cNvSpPr txBox="1"/>
          <p:nvPr/>
        </p:nvSpPr>
        <p:spPr>
          <a:xfrm>
            <a:off x="8749722" y="2061031"/>
            <a:ext cx="1902443" cy="292388"/>
          </a:xfrm>
          <a:prstGeom prst="rect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GB" sz="2000" dirty="0">
                <a:latin typeface="+mn-lt"/>
              </a:rPr>
              <a:t>NAP AND </a:t>
            </a:r>
            <a:r>
              <a:rPr lang="en-GB" sz="2000" dirty="0" err="1">
                <a:latin typeface="+mn-lt"/>
              </a:rPr>
              <a:t>fExp</a:t>
            </a:r>
            <a:endParaRPr lang="en-GB" sz="2000" dirty="0">
              <a:latin typeface="+mn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C11D211-089F-B94B-AAA6-33E24D9F634E}"/>
              </a:ext>
            </a:extLst>
          </p:cNvPr>
          <p:cNvSpPr txBox="1"/>
          <p:nvPr/>
        </p:nvSpPr>
        <p:spPr>
          <a:xfrm>
            <a:off x="8749723" y="2578049"/>
            <a:ext cx="1901140" cy="292388"/>
          </a:xfrm>
          <a:prstGeom prst="rect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GB" sz="2000" dirty="0">
                <a:latin typeface="+mn-lt"/>
              </a:rPr>
              <a:t>NAP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9B41CD0-3266-9949-BB57-DB46CE88485B}"/>
              </a:ext>
            </a:extLst>
          </p:cNvPr>
          <p:cNvSpPr txBox="1"/>
          <p:nvPr/>
        </p:nvSpPr>
        <p:spPr>
          <a:xfrm>
            <a:off x="8757737" y="3078577"/>
            <a:ext cx="1893126" cy="292388"/>
          </a:xfrm>
          <a:prstGeom prst="rect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GB" sz="2000" dirty="0" err="1">
                <a:latin typeface="+mn-lt"/>
              </a:rPr>
              <a:t>fExp</a:t>
            </a:r>
            <a:endParaRPr lang="en-GB" sz="2000" dirty="0">
              <a:latin typeface="+mn-lt"/>
            </a:endParaRP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64DC3F06-2999-4E4C-90DC-518B89A7054C}"/>
              </a:ext>
            </a:extLst>
          </p:cNvPr>
          <p:cNvSpPr/>
          <p:nvPr/>
        </p:nvSpPr>
        <p:spPr>
          <a:xfrm>
            <a:off x="857147" y="2990775"/>
            <a:ext cx="6605691" cy="468000"/>
          </a:xfrm>
          <a:prstGeom prst="round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en-GB" sz="4798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648599B5-8C2F-9943-BA90-930D350D967B}"/>
              </a:ext>
            </a:extLst>
          </p:cNvPr>
          <p:cNvSpPr/>
          <p:nvPr/>
        </p:nvSpPr>
        <p:spPr>
          <a:xfrm>
            <a:off x="857147" y="2490243"/>
            <a:ext cx="6605691" cy="468000"/>
          </a:xfrm>
          <a:prstGeom prst="round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en-GB" sz="4798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A1D04312-D129-4E4F-BA06-27515B543F0C}"/>
              </a:ext>
            </a:extLst>
          </p:cNvPr>
          <p:cNvSpPr/>
          <p:nvPr/>
        </p:nvSpPr>
        <p:spPr>
          <a:xfrm>
            <a:off x="857147" y="1976516"/>
            <a:ext cx="6605691" cy="468000"/>
          </a:xfrm>
          <a:prstGeom prst="round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en-GB" sz="4798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C81290C-426A-8B4C-8172-D6436C68B66B}"/>
              </a:ext>
            </a:extLst>
          </p:cNvPr>
          <p:cNvCxnSpPr>
            <a:cxnSpLocks/>
            <a:stCxn id="16" idx="3"/>
            <a:endCxn id="8" idx="1"/>
          </p:cNvCxnSpPr>
          <p:nvPr/>
        </p:nvCxnSpPr>
        <p:spPr bwMode="auto">
          <a:xfrm flipV="1">
            <a:off x="7462838" y="2207225"/>
            <a:ext cx="1286884" cy="3291"/>
          </a:xfrm>
          <a:prstGeom prst="straightConnector1">
            <a:avLst/>
          </a:prstGeom>
          <a:solidFill>
            <a:schemeClr val="accent2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F0D0A83-FED1-8E4C-B168-5149EBC6B134}"/>
              </a:ext>
            </a:extLst>
          </p:cNvPr>
          <p:cNvCxnSpPr>
            <a:cxnSpLocks/>
            <a:stCxn id="15" idx="3"/>
            <a:endCxn id="12" idx="1"/>
          </p:cNvCxnSpPr>
          <p:nvPr/>
        </p:nvCxnSpPr>
        <p:spPr bwMode="auto">
          <a:xfrm>
            <a:off x="7462838" y="2724243"/>
            <a:ext cx="1286885" cy="0"/>
          </a:xfrm>
          <a:prstGeom prst="straightConnector1">
            <a:avLst/>
          </a:prstGeom>
          <a:solidFill>
            <a:schemeClr val="accent2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EF48EF6-ADB0-FD4D-BC9E-BD841E16453C}"/>
              </a:ext>
            </a:extLst>
          </p:cNvPr>
          <p:cNvCxnSpPr>
            <a:cxnSpLocks/>
            <a:stCxn id="14" idx="3"/>
            <a:endCxn id="13" idx="1"/>
          </p:cNvCxnSpPr>
          <p:nvPr/>
        </p:nvCxnSpPr>
        <p:spPr bwMode="auto">
          <a:xfrm flipV="1">
            <a:off x="7462838" y="3224771"/>
            <a:ext cx="1294899" cy="4"/>
          </a:xfrm>
          <a:prstGeom prst="straightConnector1">
            <a:avLst/>
          </a:prstGeom>
          <a:solidFill>
            <a:schemeClr val="accent2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178879141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913" y="149115"/>
            <a:ext cx="11557000" cy="130932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GB" sz="4800" b="1" noProof="0" dirty="0"/>
              <a:t>Mixed Effects Models</a:t>
            </a:r>
            <a:br>
              <a:rPr lang="en-GB" sz="4800" b="1" noProof="0" dirty="0"/>
            </a:br>
            <a:r>
              <a:rPr lang="en-GB" sz="4800" b="0" noProof="0" dirty="0"/>
              <a:t>Model selection (part 4)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5838" y="1733597"/>
            <a:ext cx="10220325" cy="3937484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GB" sz="3200" b="1" noProof="0" dirty="0"/>
              <a:t>Step 4</a:t>
            </a:r>
          </a:p>
          <a:p>
            <a:pPr>
              <a:lnSpc>
                <a:spcPct val="100000"/>
              </a:lnSpc>
            </a:pPr>
            <a:r>
              <a:rPr lang="en-GB" sz="2800" noProof="0" dirty="0"/>
              <a:t>Model Validation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5132952" y="1958975"/>
            <a:ext cx="6070035" cy="332398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&gt;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B4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&lt;- update(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B2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,~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.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-</a:t>
            </a:r>
            <a:r>
              <a:rPr lang="en-GB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NAP</a:t>
            </a:r>
            <a:r>
              <a:rPr lang="en-GB" sz="1400" dirty="0" err="1">
                <a:solidFill>
                  <a:srgbClr val="060087"/>
                </a:solidFill>
                <a:latin typeface="Courier New" panose="02070309020205020404" pitchFamily="49" charset="0"/>
              </a:rPr>
              <a:t>:</a:t>
            </a:r>
            <a:r>
              <a:rPr lang="en-GB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fExp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)</a:t>
            </a: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&gt; summary(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B4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)</a:t>
            </a: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Linear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mixed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-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effects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model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fit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by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REML</a:t>
            </a: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 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Data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: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RIKZ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 </a:t>
            </a:r>
            <a:endParaRPr lang="en-GB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      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AIC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     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BIC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    </a:t>
            </a:r>
            <a:r>
              <a:rPr lang="en-GB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logLik</a:t>
            </a:r>
            <a:endParaRPr lang="en-GB" sz="1400" dirty="0">
              <a:solidFill>
                <a:srgbClr val="060087"/>
              </a:solidFill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 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240.5538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249.2422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-115.2769</a:t>
            </a: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Random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effects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:</a:t>
            </a:r>
            <a:endParaRPr lang="en-GB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 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Formula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: ~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1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| </a:t>
            </a:r>
            <a:r>
              <a:rPr lang="en-GB" sz="1400" dirty="0" err="1">
                <a:solidFill>
                  <a:srgbClr val="060087"/>
                </a:solidFill>
                <a:latin typeface="Courier New" panose="02070309020205020404" pitchFamily="49" charset="0"/>
              </a:rPr>
              <a:t>fBeach</a:t>
            </a:r>
            <a:endParaRPr lang="en-GB" sz="1400" dirty="0">
              <a:solidFill>
                <a:srgbClr val="060087"/>
              </a:solidFill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        (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Intercept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)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Residual</a:t>
            </a:r>
          </a:p>
          <a:p>
            <a:pPr>
              <a:lnSpc>
                <a:spcPct val="100000"/>
              </a:lnSpc>
            </a:pPr>
            <a:r>
              <a:rPr lang="en-GB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StdDev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:   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1.907175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3.059089</a:t>
            </a:r>
            <a:endParaRPr lang="en-GB" sz="1400" dirty="0">
              <a:solidFill>
                <a:srgbClr val="060087"/>
              </a:solidFill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Fixed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effects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: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Richness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~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NAP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+ </a:t>
            </a:r>
            <a:r>
              <a:rPr lang="en-GB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fExp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 </a:t>
            </a:r>
            <a:endParaRPr lang="en-GB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               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Value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Std.Error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DF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 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t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-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value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p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-value</a:t>
            </a: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(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Intercept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) 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8.601088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1.0594875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35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 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8.118158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 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0.0000</a:t>
            </a: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NAP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       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-2.581708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0.4883901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35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-5.286160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 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0.0000</a:t>
            </a: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fExp11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     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-4.532777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1.5755610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 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7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-2.876929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 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0.0238</a:t>
            </a:r>
          </a:p>
        </p:txBody>
      </p:sp>
    </p:spTree>
    <p:extLst>
      <p:ext uri="{BB962C8B-B14F-4D97-AF65-F5344CB8AC3E}">
        <p14:creationId xmlns:p14="http://schemas.microsoft.com/office/powerpoint/2010/main" val="3867666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679971" y="1772816"/>
            <a:ext cx="9433048" cy="584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GB" sz="3199" b="1" dirty="0">
                <a:solidFill>
                  <a:srgbClr val="C00000"/>
                </a:solidFill>
                <a:latin typeface="+mn-lt"/>
                <a:ea typeface="Helvetica" charset="0"/>
                <a:cs typeface="Helvetica" charset="0"/>
              </a:rPr>
              <a:t>Is there a structure in the residuals variability?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518" y="2492896"/>
            <a:ext cx="2335660" cy="233566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8706" y="3789040"/>
            <a:ext cx="2335660" cy="233566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5781" y="3789040"/>
            <a:ext cx="2335660" cy="233566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8102" y="2495306"/>
            <a:ext cx="2331113" cy="2331113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981844" y="2590406"/>
            <a:ext cx="10146163" cy="3534293"/>
            <a:chOff x="-1065769" y="2682239"/>
            <a:chExt cx="10148809" cy="3535214"/>
          </a:xfrm>
        </p:grpSpPr>
        <p:sp>
          <p:nvSpPr>
            <p:cNvPr id="10" name="Rounded Rectangle 9"/>
            <p:cNvSpPr/>
            <p:nvPr/>
          </p:nvSpPr>
          <p:spPr>
            <a:xfrm>
              <a:off x="6705600" y="4038439"/>
              <a:ext cx="2377440" cy="2179014"/>
            </a:xfrm>
            <a:prstGeom prst="roundRect">
              <a:avLst>
                <a:gd name="adj" fmla="val 9903"/>
              </a:avLst>
            </a:prstGeom>
            <a:solidFill>
              <a:srgbClr val="C00000">
                <a:alpha val="40000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GB" sz="4798">
                <a:ea typeface="Helvetica" charset="0"/>
                <a:cs typeface="Helvetica" charset="0"/>
              </a:endParaRP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5084064" y="2791699"/>
              <a:ext cx="2470484" cy="56949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r>
                <a:rPr lang="en-GB" sz="2000" b="1" dirty="0">
                  <a:solidFill>
                    <a:schemeClr val="tx1"/>
                  </a:solidFill>
                  <a:ea typeface="Helvetica" charset="0"/>
                  <a:cs typeface="Helvetica" charset="0"/>
                </a:rPr>
                <a:t>Heteroscedasticity</a:t>
              </a:r>
              <a:endParaRPr lang="en-GB" sz="2000" dirty="0">
                <a:ea typeface="Helvetica" charset="0"/>
                <a:cs typeface="Helvetica" charset="0"/>
              </a:endParaRPr>
            </a:p>
          </p:txBody>
        </p:sp>
        <p:cxnSp>
          <p:nvCxnSpPr>
            <p:cNvPr id="12" name="Elbow Connector 11"/>
            <p:cNvCxnSpPr>
              <a:cxnSpLocks/>
              <a:stCxn id="11" idx="3"/>
              <a:endCxn id="10" idx="0"/>
            </p:cNvCxnSpPr>
            <p:nvPr/>
          </p:nvCxnSpPr>
          <p:spPr>
            <a:xfrm>
              <a:off x="7554548" y="3076447"/>
              <a:ext cx="339772" cy="961993"/>
            </a:xfrm>
            <a:prstGeom prst="bentConnector2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ounded Rectangle 15"/>
            <p:cNvSpPr/>
            <p:nvPr/>
          </p:nvSpPr>
          <p:spPr>
            <a:xfrm>
              <a:off x="-1065769" y="2682239"/>
              <a:ext cx="4701420" cy="2236597"/>
            </a:xfrm>
            <a:prstGeom prst="roundRect">
              <a:avLst>
                <a:gd name="adj" fmla="val 9903"/>
              </a:avLst>
            </a:prstGeom>
            <a:solidFill>
              <a:srgbClr val="C00000">
                <a:alpha val="40000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GB" sz="4798">
                <a:ea typeface="Helvetica" charset="0"/>
                <a:cs typeface="Helvetica" charset="0"/>
              </a:endParaRPr>
            </a:p>
          </p:txBody>
        </p:sp>
        <p:cxnSp>
          <p:nvCxnSpPr>
            <p:cNvPr id="20" name="Elbow Connector 19"/>
            <p:cNvCxnSpPr>
              <a:stCxn id="11" idx="2"/>
              <a:endCxn id="19" idx="3"/>
            </p:cNvCxnSpPr>
            <p:nvPr/>
          </p:nvCxnSpPr>
          <p:spPr>
            <a:xfrm rot="5400000">
              <a:off x="4750683" y="2184350"/>
              <a:ext cx="391781" cy="2745468"/>
            </a:xfrm>
            <a:prstGeom prst="bentConnector2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EE490184-E6BE-DB4C-9CD8-537CF9BDB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800" noProof="0" dirty="0"/>
              <a:t>Mixed Effects Models</a:t>
            </a:r>
            <a:br>
              <a:rPr lang="en-GB" sz="4800" noProof="0" dirty="0"/>
            </a:br>
            <a:r>
              <a:rPr lang="en-GB" sz="4400" b="0" noProof="0" dirty="0"/>
              <a:t>Model selection (part 4)</a:t>
            </a:r>
            <a:endParaRPr lang="en-GB" sz="4800" b="0" noProof="0" dirty="0"/>
          </a:p>
        </p:txBody>
      </p:sp>
    </p:spTree>
    <p:extLst>
      <p:ext uri="{BB962C8B-B14F-4D97-AF65-F5344CB8AC3E}">
        <p14:creationId xmlns:p14="http://schemas.microsoft.com/office/powerpoint/2010/main" val="4246293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b="1" dirty="0"/>
              <a:t>Independence of observations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400" b="1" dirty="0"/>
              <a:t>What does it mean?</a:t>
            </a:r>
          </a:p>
          <a:p>
            <a:pPr lvl="1"/>
            <a:r>
              <a:rPr lang="en-US" sz="2400" dirty="0"/>
              <a:t>Objects are sampled only once.</a:t>
            </a:r>
          </a:p>
          <a:p>
            <a:pPr lvl="1"/>
            <a:r>
              <a:rPr lang="en-US" sz="2400" dirty="0"/>
              <a:t>The occurrence of one event doesn't change the probability for another.</a:t>
            </a:r>
          </a:p>
          <a:p>
            <a:pPr lvl="1"/>
            <a:r>
              <a:rPr lang="en-US" sz="2400" dirty="0"/>
              <a:t>Sampling of one observation does not affect the choice of the second observation.</a:t>
            </a:r>
          </a:p>
          <a:p>
            <a:pPr lvl="1"/>
            <a:endParaRPr lang="en-US" sz="2400" dirty="0"/>
          </a:p>
          <a:p>
            <a:r>
              <a:rPr lang="en-US" sz="2400" b="1" dirty="0"/>
              <a:t>How can we ensure independence of observations?</a:t>
            </a:r>
          </a:p>
          <a:p>
            <a:pPr lvl="1"/>
            <a:r>
              <a:rPr lang="en-US" sz="2400" dirty="0"/>
              <a:t>Sample each object only once.</a:t>
            </a:r>
          </a:p>
          <a:p>
            <a:pPr lvl="1"/>
            <a:r>
              <a:rPr lang="en-US" sz="2400" dirty="0"/>
              <a:t>Make sure that replicates have no relation </a:t>
            </a:r>
            <a:r>
              <a:rPr lang="en-US" sz="2400" dirty="0">
                <a:sym typeface="Wingdings" pitchFamily="2" charset="2"/>
              </a:rPr>
              <a:t> if they do, they are repetitions.</a:t>
            </a:r>
            <a:endParaRPr lang="en-US" sz="2400" dirty="0"/>
          </a:p>
          <a:p>
            <a:pPr lvl="1"/>
            <a:r>
              <a:rPr lang="en-US" sz="2400" dirty="0"/>
              <a:t>Use a fully randomized design !!!</a:t>
            </a:r>
          </a:p>
        </p:txBody>
      </p:sp>
    </p:spTree>
    <p:extLst>
      <p:ext uri="{BB962C8B-B14F-4D97-AF65-F5344CB8AC3E}">
        <p14:creationId xmlns:p14="http://schemas.microsoft.com/office/powerpoint/2010/main" val="203729365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idx="4294967295"/>
          </p:nvPr>
        </p:nvSpPr>
        <p:spPr>
          <a:xfrm>
            <a:off x="985838" y="980728"/>
            <a:ext cx="10220325" cy="3937000"/>
          </a:xfrm>
        </p:spPr>
        <p:txBody>
          <a:bodyPr anchor="ctr">
            <a:normAutofit/>
          </a:bodyPr>
          <a:lstStyle/>
          <a:p>
            <a:r>
              <a:rPr lang="en-GB" sz="6600" b="1" noProof="0" dirty="0">
                <a:solidFill>
                  <a:srgbClr val="C00000"/>
                </a:solidFill>
                <a:latin typeface="+mj-lt"/>
              </a:rPr>
              <a:t>So far so good?</a:t>
            </a:r>
          </a:p>
          <a:p>
            <a:r>
              <a:rPr lang="en-GB" sz="6600" b="1" noProof="0" dirty="0">
                <a:solidFill>
                  <a:srgbClr val="FFFF00"/>
                </a:solidFill>
                <a:latin typeface="+mj-lt"/>
              </a:rPr>
              <a:t>Any questions?</a:t>
            </a:r>
          </a:p>
          <a:p>
            <a:r>
              <a:rPr lang="en-GB" sz="6600" b="1" noProof="0" dirty="0">
                <a:solidFill>
                  <a:srgbClr val="00B050"/>
                </a:solidFill>
                <a:latin typeface="+mj-lt"/>
              </a:rPr>
              <a:t>Ready to finish?</a:t>
            </a:r>
          </a:p>
        </p:txBody>
      </p:sp>
    </p:spTree>
    <p:extLst>
      <p:ext uri="{BB962C8B-B14F-4D97-AF65-F5344CB8AC3E}">
        <p14:creationId xmlns:p14="http://schemas.microsoft.com/office/powerpoint/2010/main" val="4140655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97D1B-0E58-FD42-BAA2-477E2C6AA2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In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2B425A-B117-8B4C-BAA4-090F6DDD4C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GB" sz="2800" noProof="0" dirty="0"/>
              <a:t>Mixed-effect models that control for pseudo replication can be build by</a:t>
            </a:r>
            <a:r>
              <a:rPr lang="en-GB" sz="2800" dirty="0"/>
              <a:t> allowing </a:t>
            </a:r>
            <a:endParaRPr lang="en-GB" sz="2800" noProof="0" dirty="0"/>
          </a:p>
          <a:p>
            <a:pPr lvl="1"/>
            <a:r>
              <a:rPr lang="en-GB" sz="2800" dirty="0"/>
              <a:t>Intercepts to </a:t>
            </a:r>
            <a:r>
              <a:rPr lang="en-GB" sz="2800" noProof="0" dirty="0"/>
              <a:t>vary – </a:t>
            </a:r>
            <a:r>
              <a:rPr lang="en-GB" sz="2800" b="1" noProof="0" dirty="0"/>
              <a:t>Random intercept model</a:t>
            </a:r>
          </a:p>
          <a:p>
            <a:pPr lvl="1"/>
            <a:r>
              <a:rPr lang="en-GB" sz="2800" dirty="0"/>
              <a:t>Intercepts</a:t>
            </a:r>
            <a:r>
              <a:rPr lang="en-GB" sz="2800" noProof="0" dirty="0"/>
              <a:t> and the slopes to vary - </a:t>
            </a:r>
            <a:r>
              <a:rPr lang="en-GB" sz="2800" b="1" noProof="0" dirty="0"/>
              <a:t>Random slope-intercept</a:t>
            </a:r>
          </a:p>
          <a:p>
            <a:pPr algn="ctr">
              <a:lnSpc>
                <a:spcPct val="100000"/>
              </a:lnSpc>
            </a:pPr>
            <a:r>
              <a:rPr lang="en-GB" sz="2800" noProof="0" dirty="0" err="1">
                <a:latin typeface="Courier New" charset="0"/>
                <a:cs typeface="Courier New" charset="0"/>
              </a:rPr>
              <a:t>lme</a:t>
            </a:r>
            <a:r>
              <a:rPr lang="en-GB" sz="2800" noProof="0" dirty="0">
                <a:latin typeface="Courier New" charset="0"/>
                <a:cs typeface="Courier New" charset="0"/>
              </a:rPr>
              <a:t>(</a:t>
            </a:r>
            <a:r>
              <a:rPr lang="en-GB" sz="2800" noProof="0" dirty="0" err="1">
                <a:latin typeface="Courier New" charset="0"/>
                <a:cs typeface="Courier New" charset="0"/>
              </a:rPr>
              <a:t>Y~Fix.Eff,</a:t>
            </a:r>
            <a:r>
              <a:rPr lang="en-GB" sz="2800" b="1" noProof="0" dirty="0" err="1">
                <a:latin typeface="Courier New" charset="0"/>
                <a:cs typeface="Courier New" charset="0"/>
              </a:rPr>
              <a:t>random</a:t>
            </a:r>
            <a:r>
              <a:rPr lang="en-GB" sz="2800" b="1" noProof="0" dirty="0">
                <a:latin typeface="Courier New" charset="0"/>
                <a:cs typeface="Courier New" charset="0"/>
              </a:rPr>
              <a:t>=~1+Fix.Eff|Rand.Eff</a:t>
            </a:r>
            <a:r>
              <a:rPr lang="en-GB" sz="2800" noProof="0" dirty="0">
                <a:latin typeface="Courier New" charset="0"/>
                <a:cs typeface="Courier New" charset="0"/>
              </a:rPr>
              <a:t>,data=</a:t>
            </a:r>
            <a:r>
              <a:rPr lang="en-GB" sz="2800" noProof="0" dirty="0" err="1">
                <a:latin typeface="Courier New" charset="0"/>
                <a:cs typeface="Courier New" charset="0"/>
              </a:rPr>
              <a:t>data.In</a:t>
            </a:r>
            <a:r>
              <a:rPr lang="en-GB" sz="2800" noProof="0" dirty="0">
                <a:latin typeface="Courier New" charset="0"/>
                <a:cs typeface="Courier New" charset="0"/>
              </a:rPr>
              <a:t>)</a:t>
            </a:r>
          </a:p>
          <a:p>
            <a:pPr marL="457200" indent="-457200">
              <a:buFont typeface="+mj-lt"/>
              <a:buAutoNum type="arabicPeriod" startAt="2"/>
            </a:pPr>
            <a:endParaRPr lang="en-GB" sz="2800" noProof="0" dirty="0"/>
          </a:p>
          <a:p>
            <a:pPr marL="457200" indent="-457200">
              <a:buFont typeface="+mj-lt"/>
              <a:buAutoNum type="arabicPeriod" startAt="2"/>
            </a:pPr>
            <a:endParaRPr lang="en-GB" sz="28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C720DB-DBA7-B143-AA36-506D20B2DF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56F75-627A-274E-8642-8C8EA2F2001C}" type="datetime1">
              <a:rPr lang="en-GB" smtClean="0"/>
              <a:t>01/10/2022</a:t>
            </a:fld>
            <a:r>
              <a:rPr lang="en-GB"/>
              <a:t>20/11/2018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3504583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97D1B-0E58-FD42-BAA2-477E2C6AA2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In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2B425A-B117-8B4C-BAA4-090F6DDD4C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2"/>
            </a:pPr>
            <a:r>
              <a:rPr lang="en-GB" sz="2400" noProof="0" dirty="0"/>
              <a:t>Model selection in mixed models is a two step process:</a:t>
            </a:r>
          </a:p>
          <a:p>
            <a:pPr lvl="1"/>
            <a:r>
              <a:rPr lang="en-GB" sz="2400" b="1" noProof="0" dirty="0"/>
              <a:t>Part one </a:t>
            </a:r>
            <a:r>
              <a:rPr lang="en-GB" sz="2400" noProof="0" dirty="0"/>
              <a:t>– define the best random and/or variance structure </a:t>
            </a:r>
          </a:p>
          <a:p>
            <a:pPr lvl="2"/>
            <a:r>
              <a:rPr lang="en-GB" sz="2400" noProof="0" dirty="0"/>
              <a:t>Models build using REML</a:t>
            </a:r>
          </a:p>
          <a:p>
            <a:pPr lvl="1"/>
            <a:r>
              <a:rPr lang="en-GB" sz="2400" b="1" noProof="0" dirty="0"/>
              <a:t>Part two </a:t>
            </a:r>
            <a:r>
              <a:rPr lang="en-GB" sz="2400" noProof="0" dirty="0"/>
              <a:t>– define the best fixed effect structure</a:t>
            </a:r>
          </a:p>
          <a:p>
            <a:pPr lvl="2"/>
            <a:r>
              <a:rPr lang="en-GB" sz="2400" dirty="0"/>
              <a:t>Models build using ML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C720DB-DBA7-B143-AA36-506D20B2DF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56F75-627A-274E-8642-8C8EA2F2001C}" type="datetime1">
              <a:rPr lang="en-GB" smtClean="0"/>
              <a:t>01/10/2022</a:t>
            </a:fld>
            <a:r>
              <a:rPr lang="en-GB"/>
              <a:t>20/11/2018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7805232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21396981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800" b="1" dirty="0"/>
              <a:t>(Pseudo)replication</a:t>
            </a:r>
            <a:endParaRPr lang="en-GB" sz="48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B96787-2B57-FAD6-54A2-06E9B96959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GB" sz="2400" b="1" dirty="0"/>
              <a:t>Probably no other aspect of experimental design causes more problems for biologists”</a:t>
            </a:r>
          </a:p>
          <a:p>
            <a:pPr>
              <a:lnSpc>
                <a:spcPct val="100000"/>
              </a:lnSpc>
            </a:pPr>
            <a:r>
              <a:rPr lang="en-GB" sz="1200" dirty="0"/>
              <a:t>Quinn &amp; Keough (2002) (Experimental Design &amp; Data Analysis for Biologists</a:t>
            </a:r>
          </a:p>
          <a:p>
            <a:pPr>
              <a:lnSpc>
                <a:spcPct val="100000"/>
              </a:lnSpc>
            </a:pPr>
            <a:endParaRPr lang="en-GB" dirty="0"/>
          </a:p>
          <a:p>
            <a:pPr>
              <a:lnSpc>
                <a:spcPct val="100000"/>
              </a:lnSpc>
            </a:pPr>
            <a:endParaRPr lang="en-GB" dirty="0"/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838" y="2508057"/>
            <a:ext cx="1879686" cy="2041892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7086" y="4053567"/>
            <a:ext cx="1831979" cy="2099141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2977086" y="2851050"/>
            <a:ext cx="5920277" cy="954107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GB" sz="2800" b="1" dirty="0">
                <a:solidFill>
                  <a:schemeClr val="bg1"/>
                </a:solidFill>
                <a:latin typeface="AU Passata" panose="020B0503030502030804" pitchFamily="34" charset="77"/>
                <a:ea typeface="Helvetica" charset="0"/>
                <a:cs typeface="Helvetica" charset="0"/>
              </a:rPr>
              <a:t>Which is the unit of replication in the figure? </a:t>
            </a:r>
            <a:r>
              <a:rPr lang="en-GB" sz="2800" b="1" dirty="0">
                <a:solidFill>
                  <a:schemeClr val="bg1"/>
                </a:solidFill>
                <a:latin typeface="AU Passata" panose="020B0503030502030804" pitchFamily="34" charset="77"/>
                <a:ea typeface="Helvetica" charset="0"/>
                <a:cs typeface="Helvetica" charset="0"/>
                <a:sym typeface="Wingdings"/>
              </a:rPr>
              <a:t></a:t>
            </a:r>
            <a:r>
              <a:rPr lang="en-GB" sz="2800" b="1" dirty="0">
                <a:solidFill>
                  <a:schemeClr val="bg1"/>
                </a:solidFill>
                <a:latin typeface="AU Passata" panose="020B0503030502030804" pitchFamily="34" charset="77"/>
                <a:ea typeface="Helvetica" charset="0"/>
                <a:cs typeface="Helvetica" charset="0"/>
              </a:rPr>
              <a:t> </a:t>
            </a:r>
            <a:r>
              <a:rPr lang="en-GB" sz="2800" b="1" dirty="0">
                <a:solidFill>
                  <a:srgbClr val="FF0000"/>
                </a:solidFill>
                <a:latin typeface="AU Passata" panose="020B0503030502030804" pitchFamily="34" charset="77"/>
                <a:ea typeface="Helvetica" charset="0"/>
                <a:cs typeface="Helvetica" charset="0"/>
                <a:sym typeface="Wingdings"/>
              </a:rPr>
              <a:t>Plant</a:t>
            </a:r>
            <a:r>
              <a:rPr lang="en-GB" sz="2800" b="1" dirty="0">
                <a:solidFill>
                  <a:srgbClr val="C00000"/>
                </a:solidFill>
                <a:latin typeface="AU Passata" panose="020B0503030502030804" pitchFamily="34" charset="77"/>
                <a:ea typeface="Helvetica" charset="0"/>
                <a:cs typeface="Helvetica" charset="0"/>
                <a:sym typeface="Wingdings"/>
              </a:rPr>
              <a:t> </a:t>
            </a:r>
            <a:r>
              <a:rPr lang="en-GB" sz="2800" b="1" dirty="0">
                <a:solidFill>
                  <a:schemeClr val="bg1"/>
                </a:solidFill>
                <a:latin typeface="AU Passata" panose="020B0503030502030804" pitchFamily="34" charset="77"/>
                <a:ea typeface="Helvetica" charset="0"/>
                <a:cs typeface="Helvetica" charset="0"/>
                <a:sym typeface="Wingdings"/>
              </a:rPr>
              <a:t>or</a:t>
            </a:r>
            <a:r>
              <a:rPr lang="en-GB" sz="2800" b="1" dirty="0">
                <a:solidFill>
                  <a:srgbClr val="C00000"/>
                </a:solidFill>
                <a:latin typeface="AU Passata" panose="020B0503030502030804" pitchFamily="34" charset="77"/>
                <a:ea typeface="Helvetica" charset="0"/>
                <a:cs typeface="Helvetica" charset="0"/>
                <a:sym typeface="Wingdings"/>
              </a:rPr>
              <a:t> </a:t>
            </a:r>
            <a:r>
              <a:rPr lang="en-GB" sz="2800" b="1" dirty="0">
                <a:solidFill>
                  <a:srgbClr val="00B050"/>
                </a:solidFill>
                <a:latin typeface="AU Passata" panose="020B0503030502030804" pitchFamily="34" charset="77"/>
                <a:ea typeface="Helvetica" charset="0"/>
                <a:cs typeface="Helvetica" charset="0"/>
                <a:sym typeface="Wingdings"/>
              </a:rPr>
              <a:t>Plot</a:t>
            </a:r>
            <a:r>
              <a:rPr lang="en-GB" sz="2800" b="1" dirty="0">
                <a:solidFill>
                  <a:schemeClr val="bg1"/>
                </a:solidFill>
                <a:latin typeface="AU Passata" panose="020B0503030502030804" pitchFamily="34" charset="77"/>
                <a:ea typeface="Helvetica" charset="0"/>
                <a:cs typeface="Helvetica" charset="0"/>
                <a:sym typeface="Wingdings"/>
              </a:rPr>
              <a:t>?</a:t>
            </a:r>
            <a:endParaRPr lang="en-GB" sz="2800" b="1" dirty="0">
              <a:solidFill>
                <a:schemeClr val="bg1"/>
              </a:solidFill>
              <a:latin typeface="AU Passata" panose="020B0503030502030804" pitchFamily="34" charset="77"/>
              <a:ea typeface="Helvetica" charset="0"/>
              <a:cs typeface="Helvetica" charset="0"/>
            </a:endParaRPr>
          </a:p>
        </p:txBody>
      </p:sp>
      <p:grpSp>
        <p:nvGrpSpPr>
          <p:cNvPr id="45" name="Group 44"/>
          <p:cNvGrpSpPr/>
          <p:nvPr/>
        </p:nvGrpSpPr>
        <p:grpSpPr>
          <a:xfrm>
            <a:off x="6283377" y="4082567"/>
            <a:ext cx="662998" cy="2371992"/>
            <a:chOff x="4169867" y="3912998"/>
            <a:chExt cx="662998" cy="2371992"/>
          </a:xfrm>
        </p:grpSpPr>
        <p:sp>
          <p:nvSpPr>
            <p:cNvPr id="41" name="Rectangle 26"/>
            <p:cNvSpPr>
              <a:spLocks noChangeArrowheads="1"/>
            </p:cNvSpPr>
            <p:nvPr/>
          </p:nvSpPr>
          <p:spPr bwMode="auto">
            <a:xfrm>
              <a:off x="4169867" y="3912998"/>
              <a:ext cx="662998" cy="12311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GB" sz="8000" dirty="0" err="1">
                  <a:solidFill>
                    <a:srgbClr val="FF0000"/>
                  </a:solidFill>
                  <a:latin typeface="Wingdings" pitchFamily="2" charset="2"/>
                </a:rPr>
                <a:t>û</a:t>
              </a:r>
              <a:endParaRPr lang="en-GB" sz="3200" dirty="0">
                <a:solidFill>
                  <a:srgbClr val="FF0000"/>
                </a:solidFill>
                <a:latin typeface="Arial" charset="0"/>
              </a:endParaRPr>
            </a:p>
          </p:txBody>
        </p:sp>
        <p:sp>
          <p:nvSpPr>
            <p:cNvPr id="42" name="Rectangle 48"/>
            <p:cNvSpPr>
              <a:spLocks noChangeArrowheads="1"/>
            </p:cNvSpPr>
            <p:nvPr/>
          </p:nvSpPr>
          <p:spPr bwMode="auto">
            <a:xfrm>
              <a:off x="4169867" y="5053884"/>
              <a:ext cx="662997" cy="12311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GB" sz="8000" dirty="0">
                  <a:solidFill>
                    <a:srgbClr val="00B050"/>
                  </a:solidFill>
                  <a:latin typeface="Wingdings" pitchFamily="2" charset="2"/>
                  <a:sym typeface="Wingdings" pitchFamily="2" charset="2"/>
                </a:rPr>
                <a:t></a:t>
              </a:r>
              <a:endParaRPr lang="en-GB" sz="3200" dirty="0">
                <a:solidFill>
                  <a:srgbClr val="00B050"/>
                </a:solidFill>
                <a:latin typeface="Arial" charset="0"/>
                <a:sym typeface="Wingdings" pitchFamily="2" charset="2"/>
              </a:endParaRPr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7183951" y="4130131"/>
            <a:ext cx="4019036" cy="2156549"/>
            <a:chOff x="4985264" y="3925677"/>
            <a:chExt cx="4019036" cy="2156549"/>
          </a:xfrm>
        </p:grpSpPr>
        <p:sp>
          <p:nvSpPr>
            <p:cNvPr id="40" name="Rectangle 39"/>
            <p:cNvSpPr/>
            <p:nvPr/>
          </p:nvSpPr>
          <p:spPr>
            <a:xfrm>
              <a:off x="4985264" y="3925677"/>
              <a:ext cx="4003816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00000"/>
                </a:lnSpc>
                <a:buSzPct val="120000"/>
              </a:pPr>
              <a:r>
                <a:rPr lang="en-GB" sz="2000" dirty="0">
                  <a:solidFill>
                    <a:srgbClr val="7030A0"/>
                  </a:solidFill>
                  <a:latin typeface="AU Passata" panose="020B0503030502030804" pitchFamily="34" charset="77"/>
                  <a:ea typeface="Helvetica" charset="0"/>
                  <a:cs typeface="Helvetica" charset="0"/>
                </a:rPr>
                <a:t> </a:t>
              </a:r>
              <a:r>
                <a:rPr lang="en-GB" sz="2000" b="1" dirty="0">
                  <a:solidFill>
                    <a:srgbClr val="FF0000"/>
                  </a:solidFill>
                  <a:latin typeface="AU Passata" panose="020B0503030502030804" pitchFamily="34" charset="77"/>
                  <a:ea typeface="Helvetica" charset="0"/>
                  <a:cs typeface="Helvetica" charset="0"/>
                </a:rPr>
                <a:t>Plant is unit of replication</a:t>
              </a:r>
            </a:p>
            <a:p>
              <a:pPr>
                <a:lnSpc>
                  <a:spcPct val="100000"/>
                </a:lnSpc>
                <a:buSzPct val="120000"/>
              </a:pPr>
              <a:r>
                <a:rPr lang="en-GB" sz="2000" dirty="0">
                  <a:solidFill>
                    <a:srgbClr val="FF0000"/>
                  </a:solidFill>
                  <a:latin typeface="AU Passata" panose="020B0503030502030804" pitchFamily="34" charset="77"/>
                  <a:ea typeface="Helvetica" charset="0"/>
                  <a:cs typeface="Helvetica" charset="0"/>
                </a:rPr>
                <a:t>    2-sample t-test /w 7 replicates  </a:t>
              </a:r>
            </a:p>
            <a:p>
              <a:pPr>
                <a:lnSpc>
                  <a:spcPct val="100000"/>
                </a:lnSpc>
                <a:buSzPct val="120000"/>
              </a:pPr>
              <a:r>
                <a:rPr lang="en-GB" sz="2000" dirty="0">
                  <a:solidFill>
                    <a:srgbClr val="FF0000"/>
                  </a:solidFill>
                  <a:latin typeface="AU Passata" panose="020B0503030502030804" pitchFamily="34" charset="77"/>
                  <a:ea typeface="Helvetica" charset="0"/>
                  <a:cs typeface="Helvetica" charset="0"/>
                </a:rPr>
                <a:t>    (error </a:t>
              </a:r>
              <a:r>
                <a:rPr lang="en-GB" sz="2000" dirty="0" err="1">
                  <a:solidFill>
                    <a:srgbClr val="FF0000"/>
                  </a:solidFill>
                  <a:latin typeface="AU Passata" panose="020B0503030502030804" pitchFamily="34" charset="77"/>
                  <a:ea typeface="Helvetica" charset="0"/>
                  <a:cs typeface="Helvetica" charset="0"/>
                </a:rPr>
                <a:t>df</a:t>
              </a:r>
              <a:r>
                <a:rPr lang="en-GB" sz="2000" dirty="0">
                  <a:solidFill>
                    <a:srgbClr val="FF0000"/>
                  </a:solidFill>
                  <a:latin typeface="AU Passata" panose="020B0503030502030804" pitchFamily="34" charset="77"/>
                  <a:ea typeface="Helvetica" charset="0"/>
                  <a:cs typeface="Helvetica" charset="0"/>
                </a:rPr>
                <a:t>=12)</a:t>
              </a: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4985264" y="5066563"/>
              <a:ext cx="4019036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00000"/>
                </a:lnSpc>
                <a:buSzPct val="120000"/>
              </a:pPr>
              <a:r>
                <a:rPr lang="en-GB" sz="2000" b="1" dirty="0">
                  <a:solidFill>
                    <a:srgbClr val="008000"/>
                  </a:solidFill>
                  <a:latin typeface="AU Passata" panose="020B0503030502030804" pitchFamily="34" charset="77"/>
                  <a:ea typeface="Helvetica" charset="0"/>
                  <a:cs typeface="Helvetica" charset="0"/>
                </a:rPr>
                <a:t>Plot is unit of replication</a:t>
              </a:r>
            </a:p>
            <a:p>
              <a:pPr>
                <a:lnSpc>
                  <a:spcPct val="100000"/>
                </a:lnSpc>
                <a:buSzPct val="120000"/>
              </a:pPr>
              <a:r>
                <a:rPr lang="en-GB" sz="2000" dirty="0">
                  <a:solidFill>
                    <a:srgbClr val="008000"/>
                  </a:solidFill>
                  <a:latin typeface="AU Passata" panose="020B0503030502030804" pitchFamily="34" charset="77"/>
                  <a:ea typeface="Helvetica" charset="0"/>
                  <a:cs typeface="Helvetica" charset="0"/>
                </a:rPr>
                <a:t>    2-sample t-test /w 1 replicate </a:t>
              </a:r>
            </a:p>
            <a:p>
              <a:pPr>
                <a:lnSpc>
                  <a:spcPct val="100000"/>
                </a:lnSpc>
                <a:buSzPct val="120000"/>
              </a:pPr>
              <a:r>
                <a:rPr lang="en-GB" sz="2000" dirty="0">
                  <a:solidFill>
                    <a:srgbClr val="C00000"/>
                  </a:solidFill>
                  <a:latin typeface="AU Passata" panose="020B0503030502030804" pitchFamily="34" charset="77"/>
                  <a:ea typeface="Helvetica" charset="0"/>
                  <a:cs typeface="Helvetica" charset="0"/>
                </a:rPr>
                <a:t>    </a:t>
              </a:r>
              <a:r>
                <a:rPr lang="en-GB" sz="2000" dirty="0">
                  <a:solidFill>
                    <a:srgbClr val="008000"/>
                  </a:solidFill>
                  <a:latin typeface="AU Passata" panose="020B0503030502030804" pitchFamily="34" charset="77"/>
                  <a:ea typeface="Helvetica" charset="0"/>
                  <a:cs typeface="Helvetica" charset="0"/>
                </a:rPr>
                <a:t>(error </a:t>
              </a:r>
              <a:r>
                <a:rPr lang="en-GB" sz="2000" dirty="0" err="1">
                  <a:solidFill>
                    <a:srgbClr val="008000"/>
                  </a:solidFill>
                  <a:latin typeface="AU Passata" panose="020B0503030502030804" pitchFamily="34" charset="77"/>
                  <a:ea typeface="Helvetica" charset="0"/>
                  <a:cs typeface="Helvetica" charset="0"/>
                </a:rPr>
                <a:t>df</a:t>
              </a:r>
              <a:r>
                <a:rPr lang="en-GB" sz="2000" dirty="0">
                  <a:solidFill>
                    <a:srgbClr val="008000"/>
                  </a:solidFill>
                  <a:latin typeface="AU Passata" panose="020B0503030502030804" pitchFamily="34" charset="77"/>
                  <a:ea typeface="Helvetica" charset="0"/>
                  <a:cs typeface="Helvetica" charset="0"/>
                </a:rPr>
                <a:t>=0)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37168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218" y="1990151"/>
            <a:ext cx="8978900" cy="2794000"/>
          </a:xfrm>
          <a:prstGeom prst="rect">
            <a:avLst/>
          </a:prstGeom>
        </p:spPr>
      </p:pic>
      <p:sp>
        <p:nvSpPr>
          <p:cNvPr id="25" name="Title 2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800" b="1" dirty="0">
                <a:latin typeface="AU Passata" panose="020B0503030502030804" pitchFamily="34" charset="77"/>
              </a:rPr>
              <a:t>(Pseudo)replication</a:t>
            </a:r>
            <a:endParaRPr lang="en-GB" sz="4800" dirty="0">
              <a:latin typeface="AU Passata" panose="020B0503030502030804" pitchFamily="34" charset="77"/>
            </a:endParaRPr>
          </a:p>
        </p:txBody>
      </p:sp>
      <p:sp>
        <p:nvSpPr>
          <p:cNvPr id="26" name="Right Brace 25"/>
          <p:cNvSpPr/>
          <p:nvPr/>
        </p:nvSpPr>
        <p:spPr>
          <a:xfrm rot="16200000">
            <a:off x="5973299" y="-1417948"/>
            <a:ext cx="471611" cy="6980237"/>
          </a:xfrm>
          <a:prstGeom prst="rightBrace">
            <a:avLst>
              <a:gd name="adj1" fmla="val 241064"/>
              <a:gd name="adj2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en-GB">
              <a:latin typeface="AU Passata" panose="020B0503030502030804" pitchFamily="34" charset="77"/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4697803" y="1327861"/>
            <a:ext cx="3022600" cy="471612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r>
              <a:rPr lang="en-GB" sz="2400" dirty="0">
                <a:solidFill>
                  <a:schemeClr val="bg1"/>
                </a:solidFill>
                <a:latin typeface="AU Passata" panose="020B0503030502030804" pitchFamily="34" charset="77"/>
                <a:ea typeface="Helvetica" charset="0"/>
                <a:cs typeface="Helvetica" charset="0"/>
              </a:rPr>
              <a:t>Six (6) replicates</a:t>
            </a:r>
          </a:p>
        </p:txBody>
      </p:sp>
      <p:sp>
        <p:nvSpPr>
          <p:cNvPr id="36" name="Rounded Rectangle 35"/>
          <p:cNvSpPr/>
          <p:nvPr/>
        </p:nvSpPr>
        <p:spPr>
          <a:xfrm>
            <a:off x="6168819" y="3569141"/>
            <a:ext cx="1257300" cy="1246998"/>
          </a:xfrm>
          <a:prstGeom prst="round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en-GB">
              <a:latin typeface="AU Passata" panose="020B0503030502030804" pitchFamily="34" charset="77"/>
            </a:endParaRPr>
          </a:p>
        </p:txBody>
      </p:sp>
      <p:sp>
        <p:nvSpPr>
          <p:cNvPr id="37" name="Rounded Rectangle 36"/>
          <p:cNvSpPr/>
          <p:nvPr/>
        </p:nvSpPr>
        <p:spPr>
          <a:xfrm>
            <a:off x="7624770" y="5001320"/>
            <a:ext cx="1884149" cy="867177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r>
              <a:rPr lang="en-GB" sz="2400" dirty="0">
                <a:solidFill>
                  <a:schemeClr val="bg1"/>
                </a:solidFill>
                <a:latin typeface="AU Passata" panose="020B0503030502030804" pitchFamily="34" charset="77"/>
                <a:ea typeface="Helvetica" charset="0"/>
                <a:cs typeface="Helvetica" charset="0"/>
              </a:rPr>
              <a:t>Seven (7) repetitions</a:t>
            </a:r>
          </a:p>
        </p:txBody>
      </p:sp>
      <p:cxnSp>
        <p:nvCxnSpPr>
          <p:cNvPr id="39" name="Elbow Connector 38"/>
          <p:cNvCxnSpPr>
            <a:stCxn id="36" idx="2"/>
            <a:endCxn id="37" idx="1"/>
          </p:cNvCxnSpPr>
          <p:nvPr/>
        </p:nvCxnSpPr>
        <p:spPr>
          <a:xfrm rot="16200000" flipH="1">
            <a:off x="6901736" y="4711873"/>
            <a:ext cx="618769" cy="827300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ounded Rectangle 46"/>
          <p:cNvSpPr/>
          <p:nvPr/>
        </p:nvSpPr>
        <p:spPr>
          <a:xfrm>
            <a:off x="985838" y="4925411"/>
            <a:ext cx="3194386" cy="867177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r>
              <a:rPr lang="en-GB" sz="2800" b="1" dirty="0">
                <a:solidFill>
                  <a:schemeClr val="tx1"/>
                </a:solidFill>
                <a:latin typeface="AU Passata" panose="020B0503030502030804" pitchFamily="34" charset="77"/>
                <a:ea typeface="Helvetica" charset="0"/>
                <a:cs typeface="Helvetica" charset="0"/>
              </a:rPr>
              <a:t>Sample structure</a:t>
            </a:r>
          </a:p>
          <a:p>
            <a:pPr algn="ctr">
              <a:lnSpc>
                <a:spcPct val="100000"/>
              </a:lnSpc>
            </a:pPr>
            <a:r>
              <a:rPr lang="en-GB" sz="2000" dirty="0">
                <a:solidFill>
                  <a:schemeClr val="tx1"/>
                </a:solidFill>
                <a:latin typeface="AU Passata" panose="020B0503030502030804" pitchFamily="34" charset="77"/>
                <a:ea typeface="Helvetica" charset="0"/>
                <a:cs typeface="Helvetica" charset="0"/>
              </a:rPr>
              <a:t>Plant </a:t>
            </a:r>
            <a:r>
              <a:rPr lang="en-GB" sz="2000" b="1" dirty="0">
                <a:solidFill>
                  <a:schemeClr val="tx1"/>
                </a:solidFill>
                <a:latin typeface="AU Passata" panose="020B0503030502030804" pitchFamily="34" charset="77"/>
                <a:ea typeface="Helvetica" charset="0"/>
                <a:cs typeface="Helvetica" charset="0"/>
              </a:rPr>
              <a:t>NESTED</a:t>
            </a:r>
            <a:r>
              <a:rPr lang="en-GB" sz="2000" dirty="0">
                <a:solidFill>
                  <a:schemeClr val="tx1"/>
                </a:solidFill>
                <a:latin typeface="AU Passata" panose="020B0503030502030804" pitchFamily="34" charset="77"/>
                <a:ea typeface="Helvetica" charset="0"/>
                <a:cs typeface="Helvetica" charset="0"/>
              </a:rPr>
              <a:t> in Plot</a:t>
            </a:r>
          </a:p>
        </p:txBody>
      </p:sp>
    </p:spTree>
    <p:extLst>
      <p:ext uri="{BB962C8B-B14F-4D97-AF65-F5344CB8AC3E}">
        <p14:creationId xmlns:p14="http://schemas.microsoft.com/office/powerpoint/2010/main" val="190998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C35AF99-3FCF-524C-BCD5-D25BD58ABB7F}"/>
              </a:ext>
            </a:extLst>
          </p:cNvPr>
          <p:cNvSpPr/>
          <p:nvPr/>
        </p:nvSpPr>
        <p:spPr>
          <a:xfrm>
            <a:off x="837981" y="1959362"/>
            <a:ext cx="5180251" cy="4010720"/>
          </a:xfrm>
          <a:prstGeom prst="roundRect">
            <a:avLst>
              <a:gd name="adj" fmla="val 691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>
              <a:lnSpc>
                <a:spcPct val="100000"/>
              </a:lnSpc>
            </a:pPr>
            <a:r>
              <a:rPr lang="en-GB" sz="2800" b="1" dirty="0">
                <a:solidFill>
                  <a:schemeClr val="bg1"/>
                </a:solidFill>
              </a:rPr>
              <a:t>In a nutshell:</a:t>
            </a:r>
          </a:p>
          <a:p>
            <a:pPr algn="ctr">
              <a:lnSpc>
                <a:spcPct val="100000"/>
              </a:lnSpc>
            </a:pPr>
            <a:r>
              <a:rPr lang="en-GB" sz="1600" dirty="0">
                <a:solidFill>
                  <a:schemeClr val="bg1"/>
                </a:solidFill>
              </a:rPr>
              <a:t>Management of experimental error is all about degrees of freedom budgets</a:t>
            </a:r>
          </a:p>
          <a:p>
            <a:pPr algn="ctr">
              <a:lnSpc>
                <a:spcPct val="100000"/>
              </a:lnSpc>
            </a:pP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04178DB-3798-8646-86EE-7C1EC93C03AB}"/>
              </a:ext>
            </a:extLst>
          </p:cNvPr>
          <p:cNvSpPr/>
          <p:nvPr/>
        </p:nvSpPr>
        <p:spPr>
          <a:xfrm>
            <a:off x="6170591" y="1958974"/>
            <a:ext cx="5180251" cy="4003489"/>
          </a:xfrm>
          <a:prstGeom prst="roundRect">
            <a:avLst>
              <a:gd name="adj" fmla="val 4228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>
              <a:lnSpc>
                <a:spcPct val="100000"/>
              </a:lnSpc>
            </a:pPr>
            <a:r>
              <a:rPr lang="en-GB" sz="2800" b="1" dirty="0">
                <a:solidFill>
                  <a:schemeClr val="tx1"/>
                </a:solidFill>
              </a:rPr>
              <a:t>In a nutshell:</a:t>
            </a:r>
          </a:p>
          <a:p>
            <a:pPr algn="ctr">
              <a:lnSpc>
                <a:spcPct val="100000"/>
              </a:lnSpc>
            </a:pPr>
            <a:r>
              <a:rPr lang="en-GB" sz="1600" dirty="0">
                <a:solidFill>
                  <a:schemeClr val="tx1"/>
                </a:solidFill>
              </a:rPr>
              <a:t>Partition the variation goal is to describe how each level/scale determines the the population variance</a:t>
            </a:r>
          </a:p>
          <a:p>
            <a:pPr algn="ctr">
              <a:lnSpc>
                <a:spcPct val="100000"/>
              </a:lnSpc>
            </a:pP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DC1F86-30BF-BE4C-ADFB-A73D5DFC8C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13" y="221020"/>
            <a:ext cx="11557000" cy="1309328"/>
          </a:xfrm>
        </p:spPr>
        <p:txBody>
          <a:bodyPr/>
          <a:lstStyle/>
          <a:p>
            <a:r>
              <a:rPr lang="en-GB" sz="4800" b="1" noProof="0" dirty="0"/>
              <a:t>Addressing (Pseudo)replication</a:t>
            </a:r>
            <a:br>
              <a:rPr lang="en-GB" sz="4800" b="1" noProof="0" dirty="0"/>
            </a:br>
            <a:r>
              <a:rPr lang="en-GB" sz="4400" b="0" noProof="0" dirty="0"/>
              <a:t>Two alternative goals</a:t>
            </a:r>
            <a:endParaRPr lang="en-GB" sz="4800" b="0" noProof="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BBF5D8-F5DA-4141-BBBA-503C7A76AC2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75685" y="2153846"/>
            <a:ext cx="4721902" cy="2538074"/>
          </a:xfrm>
        </p:spPr>
        <p:txBody>
          <a:bodyPr>
            <a:normAutofit/>
          </a:bodyPr>
          <a:lstStyle/>
          <a:p>
            <a:pPr algn="ctr"/>
            <a:r>
              <a:rPr lang="en-GB" sz="2800" b="1" noProof="0" dirty="0">
                <a:solidFill>
                  <a:schemeClr val="bg1"/>
                </a:solidFill>
              </a:rPr>
              <a:t>Management of experimental error </a:t>
            </a:r>
          </a:p>
          <a:p>
            <a:pPr lvl="1"/>
            <a:r>
              <a:rPr lang="en-GB" noProof="0" dirty="0">
                <a:solidFill>
                  <a:schemeClr val="bg1"/>
                </a:solidFill>
              </a:rPr>
              <a:t>Where does most of the variation occur?</a:t>
            </a:r>
          </a:p>
          <a:p>
            <a:pPr lvl="1"/>
            <a:r>
              <a:rPr lang="en-GB" noProof="0" dirty="0">
                <a:solidFill>
                  <a:schemeClr val="bg1"/>
                </a:solidFill>
              </a:rPr>
              <a:t>Where would increased replication be most profitable?</a:t>
            </a:r>
          </a:p>
          <a:p>
            <a:endParaRPr lang="en-GB" sz="2800" noProof="0" dirty="0">
              <a:solidFill>
                <a:schemeClr val="bg1"/>
              </a:solidFill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673831A-D205-7240-986A-207CD6A4B7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08295" y="2153846"/>
            <a:ext cx="4721902" cy="2538074"/>
          </a:xfrm>
        </p:spPr>
        <p:txBody>
          <a:bodyPr>
            <a:normAutofit/>
          </a:bodyPr>
          <a:lstStyle/>
          <a:p>
            <a:pPr algn="ctr"/>
            <a:r>
              <a:rPr lang="en-GB" sz="2800" b="1" noProof="0" dirty="0"/>
              <a:t>Partition the variation across different levels/scales</a:t>
            </a:r>
          </a:p>
          <a:p>
            <a:pPr lvl="1"/>
            <a:r>
              <a:rPr lang="en-GB" noProof="0" dirty="0"/>
              <a:t>At which level/scale is most of the variation is generated ?</a:t>
            </a:r>
          </a:p>
          <a:p>
            <a:endParaRPr lang="en-GB" sz="2800" noProof="0" dirty="0"/>
          </a:p>
        </p:txBody>
      </p:sp>
    </p:spTree>
    <p:extLst>
      <p:ext uri="{BB962C8B-B14F-4D97-AF65-F5344CB8AC3E}">
        <p14:creationId xmlns:p14="http://schemas.microsoft.com/office/powerpoint/2010/main" val="268197354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474598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566864"/>
</p:tagLst>
</file>

<file path=ppt/theme/theme1.xml><?xml version="1.0" encoding="utf-8"?>
<a:theme xmlns:a="http://schemas.openxmlformats.org/drawingml/2006/main" name="AU 16:9">
  <a:themeElements>
    <a:clrScheme name="AU_Blue">
      <a:dk1>
        <a:srgbClr val="000000"/>
      </a:dk1>
      <a:lt1>
        <a:srgbClr val="FFFFFF"/>
      </a:lt1>
      <a:dk2>
        <a:srgbClr val="002546"/>
      </a:dk2>
      <a:lt2>
        <a:srgbClr val="002546"/>
      </a:lt2>
      <a:accent1>
        <a:srgbClr val="0A1439"/>
      </a:accent1>
      <a:accent2>
        <a:srgbClr val="183D83"/>
      </a:accent2>
      <a:accent3>
        <a:srgbClr val="87D1F4"/>
      </a:accent3>
      <a:accent4>
        <a:srgbClr val="33525F"/>
      </a:accent4>
      <a:accent5>
        <a:srgbClr val="548195"/>
      </a:accent5>
      <a:accent6>
        <a:srgbClr val="C6C6C6"/>
      </a:accent6>
      <a:hlink>
        <a:srgbClr val="03428E"/>
      </a:hlink>
      <a:folHlink>
        <a:srgbClr val="03428E"/>
      </a:folHlink>
    </a:clrScheme>
    <a:fontScheme name="AU Passata">
      <a:majorFont>
        <a:latin typeface="AU Passata"/>
        <a:ea typeface=""/>
        <a:cs typeface=""/>
      </a:majorFont>
      <a:minorFont>
        <a:latin typeface="AU Passat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2"/>
        </a:solidFill>
        <a:ln w="1778" cap="flat" cmpd="sng" algn="ctr">
          <a:solidFill>
            <a:schemeClr val="accent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  <a:noAutofit/>
      </a:bodyPr>
      <a:lstStyle>
        <a:defPPr marL="0" marR="0" indent="0" algn="l" defTabSz="914400" rtl="0" eaLnBrk="1" fontAlgn="base" latinLnBrk="0" hangingPunct="1">
          <a:lnSpc>
            <a:spcPct val="95000"/>
          </a:lnSpc>
          <a:spcBef>
            <a:spcPct val="0"/>
          </a:spcBef>
          <a:spcAft>
            <a:spcPct val="0"/>
          </a:spcAft>
          <a:buClrTx/>
          <a:buSzTx/>
          <a:buFont typeface="AU Passata" pitchFamily="34" charset="0"/>
          <a:buNone/>
          <a:tabLst/>
          <a:defRPr kumimoji="0" sz="1600" b="0" i="0" u="none" strike="noStrike" cap="none" normalizeH="0" baseline="0" dirty="0" err="1">
            <a:ln>
              <a:noFill/>
            </a:ln>
            <a:solidFill>
              <a:schemeClr val="bg1"/>
            </a:solidFill>
            <a:effectLst/>
            <a:latin typeface="AU Passat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2"/>
        </a:solidFill>
        <a:ln w="1778" cap="flat" cmpd="sng" algn="ctr">
          <a:solidFill>
            <a:schemeClr val="accent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ts val="3600"/>
          </a:lnSpc>
          <a:spcBef>
            <a:spcPct val="0"/>
          </a:spcBef>
          <a:spcAft>
            <a:spcPct val="0"/>
          </a:spcAft>
          <a:buClrTx/>
          <a:buSzTx/>
          <a:buFont typeface="AU Passata" pitchFamily="34" charset="0"/>
          <a:buNone/>
          <a:tabLst/>
          <a:defRPr kumimoji="0" lang="en-US" sz="3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U Passata" pitchFamily="34" charset="0"/>
          </a:defRPr>
        </a:defPPr>
      </a:lstStyle>
    </a:lnDef>
    <a:txDef>
      <a:spPr>
        <a:noFill/>
      </a:spPr>
      <a:bodyPr wrap="square" lIns="0" tIns="0" rIns="0" bIns="0" rtlCol="0">
        <a:spAutoFit/>
      </a:bodyPr>
      <a:lstStyle>
        <a:defPPr>
          <a:lnSpc>
            <a:spcPct val="95000"/>
          </a:lnSpc>
          <a:defRPr sz="1600" dirty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U PowerPoint Template 16-9.potx" id="{7A6F7BDC-B87C-43B1-A03F-8FC29EB8E4AA}" vid="{0342C178-0357-4DD1-B9D7-A15D067ACA9C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3885</Words>
  <Application>Microsoft Macintosh PowerPoint</Application>
  <PresentationFormat>Custom</PresentationFormat>
  <Paragraphs>620</Paragraphs>
  <Slides>63</Slides>
  <Notes>8</Notes>
  <HiddenSlides>0</HiddenSlides>
  <MMClips>0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76" baseType="lpstr">
      <vt:lpstr>Arial</vt:lpstr>
      <vt:lpstr>AU Passata</vt:lpstr>
      <vt:lpstr>AU Passata Light</vt:lpstr>
      <vt:lpstr>AU Peto</vt:lpstr>
      <vt:lpstr>Calibri</vt:lpstr>
      <vt:lpstr>Cambria Math</vt:lpstr>
      <vt:lpstr>Courier New</vt:lpstr>
      <vt:lpstr>Georgia</vt:lpstr>
      <vt:lpstr>Helvetica</vt:lpstr>
      <vt:lpstr>Wingdings</vt:lpstr>
      <vt:lpstr>Wingdings 3</vt:lpstr>
      <vt:lpstr>AU 16:9</vt:lpstr>
      <vt:lpstr>Equation</vt:lpstr>
      <vt:lpstr>mixed effect models pseudo-replication and heterogeneity</vt:lpstr>
      <vt:lpstr>mixed effect models What we will talk about today</vt:lpstr>
      <vt:lpstr>PowerPoint Presentation</vt:lpstr>
      <vt:lpstr>Mixed Effects Models  the problem of independence</vt:lpstr>
      <vt:lpstr>Mixed Effects Models (Pseudo)replication</vt:lpstr>
      <vt:lpstr>Independence of observations</vt:lpstr>
      <vt:lpstr>(Pseudo)replication</vt:lpstr>
      <vt:lpstr>(Pseudo)replication</vt:lpstr>
      <vt:lpstr>Addressing (Pseudo)replication Two alternative goals</vt:lpstr>
      <vt:lpstr>PowerPoint Presentation</vt:lpstr>
      <vt:lpstr>Nested Designs &amp; (Pseudo)replication </vt:lpstr>
      <vt:lpstr>Nested Designs &amp; (Pseudo)replication </vt:lpstr>
      <vt:lpstr>Nested Designs &amp; (Pseudo)replication </vt:lpstr>
      <vt:lpstr>PowerPoint Presentation</vt:lpstr>
      <vt:lpstr>General Linear Models</vt:lpstr>
      <vt:lpstr>General Linear Model Violating the assumptions</vt:lpstr>
      <vt:lpstr>Mixed Effects Models</vt:lpstr>
      <vt:lpstr>Mixed Effects Models</vt:lpstr>
      <vt:lpstr>Mixed Effects Models</vt:lpstr>
      <vt:lpstr>Mixed Effects Models</vt:lpstr>
      <vt:lpstr>Mixed Effects Models Fixed vs Random effects</vt:lpstr>
      <vt:lpstr>Mixed Effects Models Fixed vs Random effects</vt:lpstr>
      <vt:lpstr>PowerPoint Presentation</vt:lpstr>
      <vt:lpstr>Building Mixed Effects Models in R</vt:lpstr>
      <vt:lpstr>Building Mixed Effects Models in R</vt:lpstr>
      <vt:lpstr>Building Mixed Effects Models in R</vt:lpstr>
      <vt:lpstr>PowerPoint Presentation</vt:lpstr>
      <vt:lpstr>Mixed Effects Models The core assumptions</vt:lpstr>
      <vt:lpstr>PowerPoint Presentation</vt:lpstr>
      <vt:lpstr>Building Mixed Effects Models in R TWO APPROACHES</vt:lpstr>
      <vt:lpstr>Mixed Effects Models Two different packages</vt:lpstr>
      <vt:lpstr>Mixed Effects Models Two different packages</vt:lpstr>
      <vt:lpstr>Mixed Effects Models Two different syntaxes</vt:lpstr>
      <vt:lpstr>PowerPoint Presentation</vt:lpstr>
      <vt:lpstr>PowerPoint Presentation</vt:lpstr>
      <vt:lpstr>PowerPoint Presentation</vt:lpstr>
      <vt:lpstr>PowerPoint Presentation</vt:lpstr>
      <vt:lpstr>Mixed Effects Models Practical aspects (Design)</vt:lpstr>
      <vt:lpstr>The procedure</vt:lpstr>
      <vt:lpstr>PowerPoint Presentation</vt:lpstr>
      <vt:lpstr>Mixed Effects Models Practical aspects (Variance)</vt:lpstr>
      <vt:lpstr>Mixed Effects Models Equation Notation</vt:lpstr>
      <vt:lpstr>Mixed Effects Models R - implementation </vt:lpstr>
      <vt:lpstr>Mixed Effects Models R - implementation </vt:lpstr>
      <vt:lpstr>Mixed Effects Models R - implementation </vt:lpstr>
      <vt:lpstr>Mixed Effects Models Equation Notation</vt:lpstr>
      <vt:lpstr>Mixed Effects Models R - implementation </vt:lpstr>
      <vt:lpstr>Mixed Effects Models R - implementation </vt:lpstr>
      <vt:lpstr>Mixed Effects Models R - implementation </vt:lpstr>
      <vt:lpstr>Which random structure is better?</vt:lpstr>
      <vt:lpstr>PowerPoint Presentation</vt:lpstr>
      <vt:lpstr>Mixed Effects Models Model selection (part 1)</vt:lpstr>
      <vt:lpstr>Mixed Effects Models Model selection (part 1)</vt:lpstr>
      <vt:lpstr>Mixed Effects Models Model selection (part 2)</vt:lpstr>
      <vt:lpstr>Mixed Effects Models Model selection (part 3a)</vt:lpstr>
      <vt:lpstr>Mixed Effects Models Model selection (part 3b)</vt:lpstr>
      <vt:lpstr>Mixed Effects Models Model selection (part 3b)</vt:lpstr>
      <vt:lpstr>Mixed Effects Models Model selection (part 4)</vt:lpstr>
      <vt:lpstr>Mixed Effects Models Model selection (part 4)</vt:lpstr>
      <vt:lpstr>PowerPoint Presentation</vt:lpstr>
      <vt:lpstr>In summary</vt:lpstr>
      <vt:lpstr>In summary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modified xsi:type="dcterms:W3CDTF">2022-10-01T19:43:49Z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luginDependencies_0">
    <vt:lpwstr>{"635926855539746206:636045261152541358":[{"dependencyType":"DataSource","dependencyId":":","dependencyVersion":null},{"dependencyType":"DataSource","dependencyId":":","dependencyVersion":null},{"dependencyType":"DataSource","dependencyId":":","dependency</vt:lpwstr>
  </property>
  <property fmtid="{D5CDD505-2E9C-101B-9397-08002B2CF9AE}" pid="3" name="PluginDependencies_1">
    <vt:lpwstr>Version":null},{"dependencyType":"DataSource","dependencyId":":","dependencyVersion":null},{"dependencyType":"DataSource","dependencyId":":","dependencyVersion":null},{"dependencyType":"DataSource","dependencyId":":","dependencyVersion":null},{"dependency</vt:lpwstr>
  </property>
  <property fmtid="{D5CDD505-2E9C-101B-9397-08002B2CF9AE}" pid="4" name="PluginDependencies_2">
    <vt:lpwstr>Type":"DataSource","dependencyId":":","dependencyVersion":null},{"dependencyType":"DataSource","dependencyId":":","dependencyVersion":null},{"dependencyType":"DataSource","dependencyId":":","dependencyVersion":null},{"dependencyType":"DataSource","depende</vt:lpwstr>
  </property>
  <property fmtid="{D5CDD505-2E9C-101B-9397-08002B2CF9AE}" pid="5" name="PluginDependencies_3">
    <vt:lpwstr>ncyId":":","dependencyVersion":null},{"dependencyType":"DataSource","dependencyId":":","dependencyVersion":null},{"dependencyType":"DataSource","dependencyId":":","dependencyVersion":null},{"dependencyType":"DataSource","dependencyId":":","dependencyVersi</vt:lpwstr>
  </property>
  <property fmtid="{D5CDD505-2E9C-101B-9397-08002B2CF9AE}" pid="6" name="PluginDependencies_4">
    <vt:lpwstr>on":null},{"dependencyType":"DataSource","dependencyId":":","dependencyVersion":null},{"dependencyType":"DataSource","dependencyId":":","dependencyVersion":null},{"dependencyType":"DataSource","dependencyId":":","dependencyVersion":null},{"dependencyType"</vt:lpwstr>
  </property>
  <property fmtid="{D5CDD505-2E9C-101B-9397-08002B2CF9AE}" pid="7" name="PluginDependencies_5">
    <vt:lpwstr>:"DataSource","dependencyId":":","dependencyVersion":null},{"dependencyType":"DataSource","dependencyId":":","dependencyVersion":null},{"dependencyType":"DataSource","dependencyId":":","dependencyVersion":null},{"dependencyType":"DataSource","dependencyId</vt:lpwstr>
  </property>
  <property fmtid="{D5CDD505-2E9C-101B-9397-08002B2CF9AE}" pid="8" name="PluginDependencies_6">
    <vt:lpwstr>":":","dependencyVersion":null},{"dependencyType":"DataSource","dependencyId":":","dependencyVersion":null},{"dependencyType":"DataSource","dependencyId":":","dependencyVersion":null},{"dependencyType":"DataSource","dependencyId":":","dependencyVersion":n</vt:lpwstr>
  </property>
  <property fmtid="{D5CDD505-2E9C-101B-9397-08002B2CF9AE}" pid="9" name="PluginDependencies_7">
    <vt:lpwstr>ull},{"dependencyType":"DataSource","dependencyId":":","dependencyVersion":null},{"dependencyType":"DataSource","dependencyId":":","dependencyVersion":null},{"dependencyType":"DataSource","dependencyId":":","dependencyVersion":null},{"dependencyType":"Dat</vt:lpwstr>
  </property>
  <property fmtid="{D5CDD505-2E9C-101B-9397-08002B2CF9AE}" pid="10" name="PluginDependencies_8">
    <vt:lpwstr>aSource","dependencyId":":","dependencyVersion":null},{"dependencyType":"DataSource","dependencyId":":","dependencyVersion":null},{"dependencyType":"DataSource","dependencyId":":","dependencyVersion":null},{"dependencyType":"DataSource","dependencyId":":"</vt:lpwstr>
  </property>
  <property fmtid="{D5CDD505-2E9C-101B-9397-08002B2CF9AE}" pid="11" name="PluginDependencies_9">
    <vt:lpwstr>,"dependencyVersion":null},{"dependencyType":"DataSource","dependencyId":":","dependencyVersion":null},{"dependencyType":"DataSource","dependencyId":":","dependencyVersion":null},{"dependencyType":"DataSource","dependencyId":":","dependencyVersion":null},</vt:lpwstr>
  </property>
  <property fmtid="{D5CDD505-2E9C-101B-9397-08002B2CF9AE}" pid="12" name="PluginDependencies_10">
    <vt:lpwstr>{"dependencyType":"DataSource","dependencyId":":","dependencyVersion":null},{"dependencyType":"DataSource","dependencyId":":","dependencyVersion":null},{"dependencyType":"DataSource","dependencyId":":","dependencyVersion":null},{"dependencyType":"DataSour</vt:lpwstr>
  </property>
  <property fmtid="{D5CDD505-2E9C-101B-9397-08002B2CF9AE}" pid="13" name="PluginDependencies_11">
    <vt:lpwstr>ce","dependencyId":":","dependencyVersion":null},{"dependencyType":"DataSource","dependencyId":":","dependencyVersion":null},{"dependencyType":"DataSource","dependencyId":":","dependencyVersion":null},{"dependencyType":"DataSource","dependencyId":":","dep</vt:lpwstr>
  </property>
  <property fmtid="{D5CDD505-2E9C-101B-9397-08002B2CF9AE}" pid="14" name="PluginDependencies_12">
    <vt:lpwstr>endencyVersion":null},{"dependencyType":"DataSource","dependencyId":":","dependencyVersion":null},{"dependencyType":"DataSource","dependencyId":":","dependencyVersion":null},{"dependencyType":"DataSource","dependencyId":":","dependencyVersion":null},{"dep</vt:lpwstr>
  </property>
  <property fmtid="{D5CDD505-2E9C-101B-9397-08002B2CF9AE}" pid="15" name="PluginDependencies_13">
    <vt:lpwstr>endencyType":"DataSource","dependencyId":":","dependencyVersion":null},{"dependencyType":"DataSource","dependencyId":":","dependencyVersion":null},{"dependencyType":"DataSource","dependencyId":":","dependencyVersion":null},{"dependencyType":"DataSource","</vt:lpwstr>
  </property>
  <property fmtid="{D5CDD505-2E9C-101B-9397-08002B2CF9AE}" pid="16" name="PluginDependencies_14">
    <vt:lpwstr>dependencyId":":","dependencyVersion":null},{"dependencyType":"DataSource","dependencyId":":","dependencyVersion":null},{"dependencyType":"DataSource","dependencyId":":","dependencyVersion":null},{"dependencyType":"DataSource","dependencyId":":","dependen</vt:lpwstr>
  </property>
  <property fmtid="{D5CDD505-2E9C-101B-9397-08002B2CF9AE}" pid="17" name="PluginDependencies_15">
    <vt:lpwstr>cyVersion":null},{"dependencyType":"DataSource","dependencyId":":","dependencyVersion":null},{"dependencyType":"DataSource","dependencyId":":","dependencyVersion":null},{"dependencyType":"DataSource","dependencyId":":","dependencyVersion":null},{"dependen</vt:lpwstr>
  </property>
  <property fmtid="{D5CDD505-2E9C-101B-9397-08002B2CF9AE}" pid="18" name="PluginDependencies_16">
    <vt:lpwstr>cyType":"DataSource","dependencyId":":","dependencyVersion":null},{"dependencyType":"DataSource","dependencyId":":","dependencyVersion":null},{"dependencyType":"DataSource","dependencyId":":","dependencyVersion":null},{"dependencyType":"DataSource","depen</vt:lpwstr>
  </property>
  <property fmtid="{D5CDD505-2E9C-101B-9397-08002B2CF9AE}" pid="19" name="PluginDependencies_17">
    <vt:lpwstr>dencyId":":","dependencyVersion":null},{"dependencyType":"DataSource","dependencyId":":","dependencyVersion":null},{"dependencyType":"DataSource","dependencyId":":","dependencyVersion":null},{"dependencyType":"DataSource","dependencyId":":","dependencyVer</vt:lpwstr>
  </property>
  <property fmtid="{D5CDD505-2E9C-101B-9397-08002B2CF9AE}" pid="20" name="PluginDependencies_18">
    <vt:lpwstr>sion":null},{"dependencyType":"DataSource","dependencyId":":","dependencyVersion":null},{"dependencyType":"DataSource","dependencyId":":","dependencyVersion":null},{"dependencyType":"DataSource","dependencyId":":","dependencyVersion":null},{"dependencyTyp</vt:lpwstr>
  </property>
  <property fmtid="{D5CDD505-2E9C-101B-9397-08002B2CF9AE}" pid="21" name="PluginDependencies_19">
    <vt:lpwstr>e":"DataSource","dependencyId":":","dependencyVersion":null},{"dependencyType":"DataSource","dependencyId":":","dependencyVersion":null},{"dependencyType":"DataSource","dependencyId":":","dependencyVersion":null},{"dependencyType":"DataSource","dependency</vt:lpwstr>
  </property>
  <property fmtid="{D5CDD505-2E9C-101B-9397-08002B2CF9AE}" pid="22" name="PluginDependencies_20">
    <vt:lpwstr>Id":":","dependencyVersion":null},{"dependencyType":"DataSource","dependencyId":":","dependencyVersion":null},{"dependencyType":"DataSource","dependencyId":":","dependencyVersion":null},{"dependencyType":"DataSource","dependencyId":":","dependencyVersion"</vt:lpwstr>
  </property>
  <property fmtid="{D5CDD505-2E9C-101B-9397-08002B2CF9AE}" pid="23" name="PluginDependencies_21">
    <vt:lpwstr>:null},{"dependencyType":"DataSource","dependencyId":":","dependencyVersion":null},{"dependencyType":"DataSource","dependencyId":":","dependencyVersion":null},{"dependencyType":"DataSource","dependencyId":":","dependencyVersion":null},{"dependencyType":"D</vt:lpwstr>
  </property>
  <property fmtid="{D5CDD505-2E9C-101B-9397-08002B2CF9AE}" pid="24" name="PluginDependencies_22">
    <vt:lpwstr>ataSource","dependencyId":":","dependencyVersion":null},{"dependencyType":"DataSource","dependencyId":":","dependencyVersion":null},{"dependencyType":"DataSource","dependencyId":":","dependencyVersion":null},{"dependencyType":"DataSource","dependencyId":"</vt:lpwstr>
  </property>
  <property fmtid="{D5CDD505-2E9C-101B-9397-08002B2CF9AE}" pid="25" name="PluginDependencies_23">
    <vt:lpwstr>:","dependencyVersion":null},{"dependencyType":"DataSource","dependencyId":":","dependencyVersion":null},{"dependencyType":"DataSource","dependencyId":":","dependencyVersion":null},{"dependencyType":"DataSource","dependencyId":":","dependencyVersion":null</vt:lpwstr>
  </property>
  <property fmtid="{D5CDD505-2E9C-101B-9397-08002B2CF9AE}" pid="26" name="PluginDependencies_24">
    <vt:lpwstr>},{"dependencyType":"DataSource","dependencyId":":","dependencyVersion":null},{"dependencyType":"DataSource","dependencyId":":","dependencyVersion":null},{"dependencyType":"DataSource","dependencyId":":","dependencyVersion":null},{"dependencyType":"DataSo</vt:lpwstr>
  </property>
  <property fmtid="{D5CDD505-2E9C-101B-9397-08002B2CF9AE}" pid="27" name="PluginDependencies_25">
    <vt:lpwstr>urce","dependencyId":":","dependencyVersion":null},{"dependencyType":"DataSource","dependencyId":":","dependencyVersion":null},{"dependencyType":"DataSource","dependencyId":":","dependencyVersion":null},{"dependencyType":"DataSource","dependencyId":":","d</vt:lpwstr>
  </property>
  <property fmtid="{D5CDD505-2E9C-101B-9397-08002B2CF9AE}" pid="28" name="PluginDependencies_26">
    <vt:lpwstr>ependencyVersion":null},{"dependencyType":"DataSource","dependencyId":":","dependencyVersion":null},{"dependencyType":"DataSource","dependencyId":":","dependencyVersion":null},{"dependencyType":"DataSource","dependencyId":":","dependencyVersion":null},{"d</vt:lpwstr>
  </property>
  <property fmtid="{D5CDD505-2E9C-101B-9397-08002B2CF9AE}" pid="29" name="PluginDependencies_27">
    <vt:lpwstr>ependencyType":"DataSource","dependencyId":":","dependencyVersion":null},{"dependencyType":"DataSource","dependencyId":":","dependencyVersion":null},{"dependencyType":"DataSource","dependencyId":":","dependencyVersion":null},{"dependencyType":"DataSource"</vt:lpwstr>
  </property>
  <property fmtid="{D5CDD505-2E9C-101B-9397-08002B2CF9AE}" pid="30" name="PluginDependencies_28">
    <vt:lpwstr>,"dependencyId":":","dependencyVersion":null},{"dependencyType":"DataSource","dependencyId":":","dependencyVersion":null},{"dependencyType":"DataSource","dependencyId":":","dependencyVersion":null},{"dependencyType":"DataSource","dependencyId":":","depend</vt:lpwstr>
  </property>
  <property fmtid="{D5CDD505-2E9C-101B-9397-08002B2CF9AE}" pid="31" name="PluginDependencies_29">
    <vt:lpwstr>encyVersion":null},{"dependencyType":"DataSource","dependencyId":":","dependencyVersion":null},{"dependencyType":"DataSource","dependencyId":":","dependencyVersion":null},{"dependencyType":"DataSource","dependencyId":":","dependencyVersion":null},{"depend</vt:lpwstr>
  </property>
  <property fmtid="{D5CDD505-2E9C-101B-9397-08002B2CF9AE}" pid="32" name="PluginDependencies_30">
    <vt:lpwstr>encyType":"DataSource","dependencyId":":","dependencyVersion":null},{"dependencyType":"DataSource","dependencyId":":","dependencyVersion":null},{"dependencyType":"DataSource","dependencyId":":","dependencyVersion":null},{"dependencyType":"DataSource","dep</vt:lpwstr>
  </property>
  <property fmtid="{D5CDD505-2E9C-101B-9397-08002B2CF9AE}" pid="33" name="PluginDependencies_31">
    <vt:lpwstr>endencyId":":","dependencyVersion":null},{"dependencyType":"DataSource","dependencyId":":","dependencyVersion":null},{"dependencyType":"DataSource","dependencyId":":","dependencyVersion":null},{"dependencyType":"DataSource","dependencyId":":","dependencyV</vt:lpwstr>
  </property>
  <property fmtid="{D5CDD505-2E9C-101B-9397-08002B2CF9AE}" pid="34" name="PluginDependencies_32">
    <vt:lpwstr>ersion":null},{"dependencyType":"DataSource","dependencyId":":","dependencyVersion":null},{"dependencyType":"DataSource","dependencyId":":","dependencyVersion":null},{"dependencyType":"DataSource","dependencyId":":","dependencyVersion":null},{"dependencyT</vt:lpwstr>
  </property>
  <property fmtid="{D5CDD505-2E9C-101B-9397-08002B2CF9AE}" pid="35" name="PluginDependencies_33">
    <vt:lpwstr>ype":"DataSource","dependencyId":":","dependencyVersion":null},{"dependencyType":"DataSource","dependencyId":":","dependencyVersion":null},{"dependencyType":"DataSource","dependencyId":":","dependencyVersion":null},{"dependencyType":"DataSource","dependen</vt:lpwstr>
  </property>
  <property fmtid="{D5CDD505-2E9C-101B-9397-08002B2CF9AE}" pid="36" name="PluginDependencies_34">
    <vt:lpwstr>cyId":":","dependencyVersion":null},{"dependencyType":"DataSource","dependencyId":":","dependencyVersion":null},{"dependencyType":"DataSource","dependencyId":":","dependencyVersion":null},{"dependencyType":"DataSource","dependencyId":":","dependencyVersio</vt:lpwstr>
  </property>
  <property fmtid="{D5CDD505-2E9C-101B-9397-08002B2CF9AE}" pid="37" name="PluginDependencies_35">
    <vt:lpwstr>n":null},{"dependencyType":"DataSource","dependencyId":":","dependencyVersion":null},{"dependencyType":"DataSource","dependencyId":":","dependencyVersion":null},{"dependencyType":"DataSource","dependencyId":":","dependencyVersion":null},{"dependencyType":</vt:lpwstr>
  </property>
  <property fmtid="{D5CDD505-2E9C-101B-9397-08002B2CF9AE}" pid="38" name="PluginDependencies_36">
    <vt:lpwstr>"DataSource","dependencyId":":","dependencyVersion":null},{"dependencyType":"DataSource","dependencyId":":","dependencyVersion":null},{"dependencyType":"DataSource","dependencyId":":","dependencyVersion":null},{"dependencyType":"DataSource","dependencyId"</vt:lpwstr>
  </property>
  <property fmtid="{D5CDD505-2E9C-101B-9397-08002B2CF9AE}" pid="39" name="PluginDependencies_37">
    <vt:lpwstr>:":","dependencyVersion":null},{"dependencyType":"DataSource","dependencyId":":","dependencyVersion":null},{"dependencyType":"DataSource","dependencyId":":","dependencyVersion":null},{"dependencyType":"DataSource","dependencyId":":","dependencyVersion":nu</vt:lpwstr>
  </property>
  <property fmtid="{D5CDD505-2E9C-101B-9397-08002B2CF9AE}" pid="40" name="PluginDependencies_38">
    <vt:lpwstr>ll},{"dependencyType":"DataSource","dependencyId":":","dependencyVersion":null},{"dependencyType":"DataSource","dependencyId":":","dependencyVersion":null},{"dependencyType":"DataSource","dependencyId":":","dependencyVersion":null},{"dependencyType":"Data</vt:lpwstr>
  </property>
  <property fmtid="{D5CDD505-2E9C-101B-9397-08002B2CF9AE}" pid="41" name="PluginDependencies_39">
    <vt:lpwstr>Source","dependencyId":":","dependencyVersion":null},{"dependencyType":"DataSource","dependencyId":":","dependencyVersion":null},{"dependencyType":"DataSource","dependencyId":":","dependencyVersion":null},{"dependencyType":"DataSource","dependencyId":":",</vt:lpwstr>
  </property>
  <property fmtid="{D5CDD505-2E9C-101B-9397-08002B2CF9AE}" pid="42" name="PluginDependencies_40">
    <vt:lpwstr>"dependencyVersion":null},{"dependencyType":"DataSource","dependencyId":":","dependencyVersion":null},{"dependencyType":"DataSource","dependencyId":":","dependencyVersion":null},{"dependencyType":"DataSource","dependencyId":":","dependencyVersion":null},{</vt:lpwstr>
  </property>
  <property fmtid="{D5CDD505-2E9C-101B-9397-08002B2CF9AE}" pid="43" name="PluginDependencies_41">
    <vt:lpwstr>"dependencyType":"DataSource","dependencyId":":","dependencyVersion":null},{"dependencyType":"DataSource","dependencyId":":","dependencyVersion":null},{"dependencyType":"DataSource","dependencyId":":","dependencyVersion":null},{"dependencyType":"DataSourc</vt:lpwstr>
  </property>
  <property fmtid="{D5CDD505-2E9C-101B-9397-08002B2CF9AE}" pid="44" name="PluginDependencies_42">
    <vt:lpwstr>e","dependencyId":":","dependencyVersion":null},{"dependencyType":"DataSource","dependencyId":":","dependencyVersion":null},{"dependencyType":"DataSource","dependencyId":":","dependencyVersion":null},{"dependencyType":"DataSource","dependencyId":":","depe</vt:lpwstr>
  </property>
  <property fmtid="{D5CDD505-2E9C-101B-9397-08002B2CF9AE}" pid="45" name="PluginDependencies_43">
    <vt:lpwstr>ndencyVersion":null},{"dependencyType":"DataSource","dependencyId":":","dependencyVersion":null},{"dependencyType":"DataSource","dependencyId":":","dependencyVersion":null},{"dependencyType":"DataSource","dependencyId":":","dependencyVersion":null},{"depe</vt:lpwstr>
  </property>
  <property fmtid="{D5CDD505-2E9C-101B-9397-08002B2CF9AE}" pid="46" name="PluginDependencies_44">
    <vt:lpwstr>ndencyType":"DataSource","dependencyId":":","dependencyVersion":null},{"dependencyType":"DataSource","dependencyId":":","dependencyVersion":null},{"dependencyType":"DataSource","dependencyId":":","dependencyVersion":null},{"dependencyType":"DataSource","d</vt:lpwstr>
  </property>
  <property fmtid="{D5CDD505-2E9C-101B-9397-08002B2CF9AE}" pid="47" name="PluginDependencies_45">
    <vt:lpwstr>ependencyId":":","dependencyVersion":null},{"dependencyType":"DataSource","dependencyId":":","dependencyVersion":null},{"dependencyType":"DataSource","dependencyId":":","dependencyVersion":null},{"dependencyType":"DataSource","dependencyId":":","dependenc</vt:lpwstr>
  </property>
  <property fmtid="{D5CDD505-2E9C-101B-9397-08002B2CF9AE}" pid="48" name="PluginDependencies_46">
    <vt:lpwstr>yVersion":null},{"dependencyType":"DataSource","dependencyId":":","dependencyVersion":null},{"dependencyType":"DataSource","dependencyId":":","dependencyVersion":null},{"dependencyType":"DataSource","dependencyId":":","dependencyVersion":null},{"dependenc</vt:lpwstr>
  </property>
  <property fmtid="{D5CDD505-2E9C-101B-9397-08002B2CF9AE}" pid="49" name="PluginDependencies_47">
    <vt:lpwstr>yType":"DataSource","dependencyId":":","dependencyVersion":null},{"dependencyType":"DataSource","dependencyId":":","dependencyVersion":null},{"dependencyType":"DataSource","dependencyId":":","dependencyVersion":null},{"dependencyType":"DataSource","depend</vt:lpwstr>
  </property>
  <property fmtid="{D5CDD505-2E9C-101B-9397-08002B2CF9AE}" pid="50" name="PluginDependencies_48">
    <vt:lpwstr>encyId":":","dependencyVersion":null},{"dependencyType":"DataSource","dependencyId":":","dependencyVersion":null},{"dependencyType":"DataSource","dependencyId":":","dependencyVersion":null},{"dependencyType":"DataSource","dependencyId":":","dependencyVers</vt:lpwstr>
  </property>
  <property fmtid="{D5CDD505-2E9C-101B-9397-08002B2CF9AE}" pid="51" name="PluginDependencies_49">
    <vt:lpwstr>ion":null},{"dependencyType":"DataSource","dependencyId":":","dependencyVersion":null},{"dependencyType":"DataSource","dependencyId":":","dependencyVersion":null},{"dependencyType":"DataSource","dependencyId":":","dependencyVersion":null},{"dependencyType</vt:lpwstr>
  </property>
  <property fmtid="{D5CDD505-2E9C-101B-9397-08002B2CF9AE}" pid="52" name="PluginDependencies_50">
    <vt:lpwstr>":"DataSource","dependencyId":":","dependencyVersion":null},{"dependencyType":"DataSource","dependencyId":":","dependencyVersion":null},{"dependencyType":"DataSource","dependencyId":":","dependencyVersion":null},{"dependencyType":"DataSource","dependencyI</vt:lpwstr>
  </property>
  <property fmtid="{D5CDD505-2E9C-101B-9397-08002B2CF9AE}" pid="53" name="PluginDependencies_51">
    <vt:lpwstr>d":":","dependencyVersion":null},{"dependencyType":"DataSource","dependencyId":":","dependencyVersion":null},{"dependencyType":"DataSource","dependencyId":":","dependencyVersion":null},{"dependencyType":"DataSource","dependencyId":":","dependencyVersion":</vt:lpwstr>
  </property>
  <property fmtid="{D5CDD505-2E9C-101B-9397-08002B2CF9AE}" pid="54" name="PluginDependencies_52">
    <vt:lpwstr>null},{"dependencyType":"DataSource","dependencyId":":","dependencyVersion":null},{"dependencyType":"DataSource","dependencyId":":","dependencyVersion":null},{"dependencyType":"DataSource","dependencyId":":","dependencyVersion":null},{"dependencyType":"Da</vt:lpwstr>
  </property>
  <property fmtid="{D5CDD505-2E9C-101B-9397-08002B2CF9AE}" pid="55" name="PluginDependencies_53">
    <vt:lpwstr>taSource","dependencyId":":","dependencyVersion":null}],"635926855539746206:636045261152541359":[],"635926855539746206:636045261152541360":[],"635926855539746206:636045261152541361":[],"635926855539746206:636045261152541362":[],"635690283596553901:6357565</vt:lpwstr>
  </property>
  <property fmtid="{D5CDD505-2E9C-101B-9397-08002B2CF9AE}" pid="56" name="PluginDependencies_54">
    <vt:lpwstr>74568773657":[]}</vt:lpwstr>
  </property>
  <property fmtid="{D5CDD505-2E9C-101B-9397-08002B2CF9AE}" pid="57" name="CustomerId">
    <vt:lpwstr>auoffice</vt:lpwstr>
  </property>
  <property fmtid="{D5CDD505-2E9C-101B-9397-08002B2CF9AE}" pid="58" name="TemplateId">
    <vt:lpwstr>636196524199658508</vt:lpwstr>
  </property>
  <property fmtid="{D5CDD505-2E9C-101B-9397-08002B2CF9AE}" pid="59" name="UserProfileId">
    <vt:lpwstr>636709475525575023</vt:lpwstr>
  </property>
  <property fmtid="{D5CDD505-2E9C-101B-9397-08002B2CF9AE}" pid="60" name="TemplafyTimeStamp">
    <vt:lpwstr>2017-02-24T14:35:30.3621506Z</vt:lpwstr>
  </property>
  <property fmtid="{D5CDD505-2E9C-101B-9397-08002B2CF9AE}" pid="61" name="OfficeID">
    <vt:lpwstr>2665</vt:lpwstr>
  </property>
  <property fmtid="{D5CDD505-2E9C-101B-9397-08002B2CF9AE}" pid="62" name="colorthemechange">
    <vt:lpwstr>True</vt:lpwstr>
  </property>
</Properties>
</file>